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42"/>
  </p:notesMasterIdLst>
  <p:sldIdLst>
    <p:sldId id="256" r:id="rId2"/>
    <p:sldId id="309" r:id="rId3"/>
    <p:sldId id="310" r:id="rId4"/>
    <p:sldId id="311" r:id="rId5"/>
    <p:sldId id="313" r:id="rId6"/>
    <p:sldId id="312" r:id="rId7"/>
    <p:sldId id="302" r:id="rId8"/>
    <p:sldId id="301" r:id="rId9"/>
    <p:sldId id="315" r:id="rId10"/>
    <p:sldId id="316" r:id="rId11"/>
    <p:sldId id="317" r:id="rId12"/>
    <p:sldId id="342" r:id="rId13"/>
    <p:sldId id="343" r:id="rId14"/>
    <p:sldId id="344" r:id="rId15"/>
    <p:sldId id="319" r:id="rId16"/>
    <p:sldId id="324" r:id="rId17"/>
    <p:sldId id="320" r:id="rId18"/>
    <p:sldId id="318" r:id="rId19"/>
    <p:sldId id="345" r:id="rId20"/>
    <p:sldId id="321" r:id="rId21"/>
    <p:sldId id="322" r:id="rId22"/>
    <p:sldId id="323" r:id="rId23"/>
    <p:sldId id="326" r:id="rId24"/>
    <p:sldId id="325" r:id="rId25"/>
    <p:sldId id="329" r:id="rId26"/>
    <p:sldId id="327" r:id="rId27"/>
    <p:sldId id="328" r:id="rId28"/>
    <p:sldId id="330" r:id="rId29"/>
    <p:sldId id="307" r:id="rId30"/>
    <p:sldId id="331" r:id="rId31"/>
    <p:sldId id="308" r:id="rId32"/>
    <p:sldId id="332" r:id="rId33"/>
    <p:sldId id="333" r:id="rId34"/>
    <p:sldId id="334" r:id="rId35"/>
    <p:sldId id="335" r:id="rId36"/>
    <p:sldId id="338" r:id="rId37"/>
    <p:sldId id="340" r:id="rId38"/>
    <p:sldId id="339" r:id="rId39"/>
    <p:sldId id="337" r:id="rId40"/>
    <p:sldId id="341" r:id="rId4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23"/>
    <p:restoredTop sz="94156"/>
  </p:normalViewPr>
  <p:slideViewPr>
    <p:cSldViewPr snapToGrid="0" snapToObjects="1">
      <p:cViewPr varScale="1">
        <p:scale>
          <a:sx n="97" d="100"/>
          <a:sy n="97" d="100"/>
        </p:scale>
        <p:origin x="2632" y="18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EF51DC-FFF8-B14E-9A81-DDA04A01B9C6}" type="datetimeFigureOut">
              <a:rPr lang="en-US" smtClean="0"/>
              <a:t>1/23/23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FF933B-B1A4-C246-AE65-4CA72B74D501}" type="slidenum">
              <a:rPr lang="en-US" smtClean="0"/>
              <a:t>‹#›</a:t>
            </a:fld>
            <a:endParaRPr lang="en-US"/>
          </a:p>
        </p:txBody>
      </p:sp>
    </p:spTree>
    <p:extLst>
      <p:ext uri="{BB962C8B-B14F-4D97-AF65-F5344CB8AC3E}">
        <p14:creationId xmlns:p14="http://schemas.microsoft.com/office/powerpoint/2010/main" val="1718552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FF933B-B1A4-C246-AE65-4CA72B74D501}" type="slidenum">
              <a:rPr lang="en-US" smtClean="0"/>
              <a:t>7</a:t>
            </a:fld>
            <a:endParaRPr lang="en-US"/>
          </a:p>
        </p:txBody>
      </p:sp>
    </p:spTree>
    <p:extLst>
      <p:ext uri="{BB962C8B-B14F-4D97-AF65-F5344CB8AC3E}">
        <p14:creationId xmlns:p14="http://schemas.microsoft.com/office/powerpoint/2010/main" val="4282903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FF933B-B1A4-C246-AE65-4CA72B74D501}" type="slidenum">
              <a:rPr lang="en-US" smtClean="0"/>
              <a:t>15</a:t>
            </a:fld>
            <a:endParaRPr lang="en-US"/>
          </a:p>
        </p:txBody>
      </p:sp>
    </p:spTree>
    <p:extLst>
      <p:ext uri="{BB962C8B-B14F-4D97-AF65-F5344CB8AC3E}">
        <p14:creationId xmlns:p14="http://schemas.microsoft.com/office/powerpoint/2010/main" val="1964525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FF933B-B1A4-C246-AE65-4CA72B74D501}" type="slidenum">
              <a:rPr lang="en-US" smtClean="0"/>
              <a:t>16</a:t>
            </a:fld>
            <a:endParaRPr lang="en-US"/>
          </a:p>
        </p:txBody>
      </p:sp>
    </p:spTree>
    <p:extLst>
      <p:ext uri="{BB962C8B-B14F-4D97-AF65-F5344CB8AC3E}">
        <p14:creationId xmlns:p14="http://schemas.microsoft.com/office/powerpoint/2010/main" val="3188704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FF933B-B1A4-C246-AE65-4CA72B74D501}" type="slidenum">
              <a:rPr lang="en-US" smtClean="0"/>
              <a:t>17</a:t>
            </a:fld>
            <a:endParaRPr lang="en-US"/>
          </a:p>
        </p:txBody>
      </p:sp>
    </p:spTree>
    <p:extLst>
      <p:ext uri="{BB962C8B-B14F-4D97-AF65-F5344CB8AC3E}">
        <p14:creationId xmlns:p14="http://schemas.microsoft.com/office/powerpoint/2010/main" val="36197601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FF933B-B1A4-C246-AE65-4CA72B74D501}" type="slidenum">
              <a:rPr lang="en-US" smtClean="0"/>
              <a:t>29</a:t>
            </a:fld>
            <a:endParaRPr lang="en-US"/>
          </a:p>
        </p:txBody>
      </p:sp>
    </p:spTree>
    <p:extLst>
      <p:ext uri="{BB962C8B-B14F-4D97-AF65-F5344CB8AC3E}">
        <p14:creationId xmlns:p14="http://schemas.microsoft.com/office/powerpoint/2010/main" val="1322637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FF933B-B1A4-C246-AE65-4CA72B74D501}" type="slidenum">
              <a:rPr lang="en-US" smtClean="0"/>
              <a:t>30</a:t>
            </a:fld>
            <a:endParaRPr lang="en-US"/>
          </a:p>
        </p:txBody>
      </p:sp>
    </p:spTree>
    <p:extLst>
      <p:ext uri="{BB962C8B-B14F-4D97-AF65-F5344CB8AC3E}">
        <p14:creationId xmlns:p14="http://schemas.microsoft.com/office/powerpoint/2010/main" val="1686992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FF933B-B1A4-C246-AE65-4CA72B74D501}" type="slidenum">
              <a:rPr lang="en-US" smtClean="0"/>
              <a:t>32</a:t>
            </a:fld>
            <a:endParaRPr lang="en-US"/>
          </a:p>
        </p:txBody>
      </p:sp>
    </p:spTree>
    <p:extLst>
      <p:ext uri="{BB962C8B-B14F-4D97-AF65-F5344CB8AC3E}">
        <p14:creationId xmlns:p14="http://schemas.microsoft.com/office/powerpoint/2010/main" val="1574698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8FF933B-B1A4-C246-AE65-4CA72B74D501}" type="slidenum">
              <a:rPr lang="en-US" smtClean="0"/>
              <a:t>33</a:t>
            </a:fld>
            <a:endParaRPr lang="en-US"/>
          </a:p>
        </p:txBody>
      </p:sp>
    </p:spTree>
    <p:extLst>
      <p:ext uri="{BB962C8B-B14F-4D97-AF65-F5344CB8AC3E}">
        <p14:creationId xmlns:p14="http://schemas.microsoft.com/office/powerpoint/2010/main" val="653631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58922-9A9B-1E4D-AF94-C4047616CF05}"/>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E507211A-69B0-614E-AFF1-811A9D2ACB48}"/>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A684BF43-5C3A-9540-A195-B908E1614F3E}"/>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5" name="Footer Placeholder 4">
            <a:extLst>
              <a:ext uri="{FF2B5EF4-FFF2-40B4-BE49-F238E27FC236}">
                <a16:creationId xmlns:a16="http://schemas.microsoft.com/office/drawing/2014/main" id="{93AD2D0B-9E83-144D-8FB2-61CA1BEE10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87F884-6884-A741-AA8E-E7784A732FBD}"/>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25947517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0B926-5C85-5F42-B646-0B5149644A2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7005BA-063B-054D-8F32-7BB7172510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FD210C-C0E1-B747-AB05-2B5BCE460990}"/>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5" name="Footer Placeholder 4">
            <a:extLst>
              <a:ext uri="{FF2B5EF4-FFF2-40B4-BE49-F238E27FC236}">
                <a16:creationId xmlns:a16="http://schemas.microsoft.com/office/drawing/2014/main" id="{87BF0822-D218-454E-A2E6-B28F13928B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CB2A7C-5726-0F45-89FA-A0EF8C3C67E2}"/>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2416734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7D83BE-63EA-F547-B557-4EA5A2D15A3A}"/>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C89A2F-73CE-E448-A3F4-264A9922B027}"/>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B857B2-D2D6-384E-9C6A-CC277861E965}"/>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5" name="Footer Placeholder 4">
            <a:extLst>
              <a:ext uri="{FF2B5EF4-FFF2-40B4-BE49-F238E27FC236}">
                <a16:creationId xmlns:a16="http://schemas.microsoft.com/office/drawing/2014/main" id="{076936F9-48AA-754A-9411-6506D6B1C9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21ECAD-F499-A544-88D6-A9C7B1753580}"/>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4048835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127CA-FDA2-4A47-B063-97647CD5F7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08B8AE-0EF7-3347-BF4A-0E522AD24B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458625-D597-0744-8951-F05968CECCE3}"/>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5" name="Footer Placeholder 4">
            <a:extLst>
              <a:ext uri="{FF2B5EF4-FFF2-40B4-BE49-F238E27FC236}">
                <a16:creationId xmlns:a16="http://schemas.microsoft.com/office/drawing/2014/main" id="{4FFC7687-3F67-8F40-A41B-AC9161429F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0CF9FC-9951-5245-B080-3952D16C84EE}"/>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4177918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38FF3-CF8E-5341-877D-DA210EC48AC1}"/>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8BCAD392-5534-A14F-9083-4E17F761A8CD}"/>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FD10D5-2CD7-9140-B7CB-F391C17D01E8}"/>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5" name="Footer Placeholder 4">
            <a:extLst>
              <a:ext uri="{FF2B5EF4-FFF2-40B4-BE49-F238E27FC236}">
                <a16:creationId xmlns:a16="http://schemas.microsoft.com/office/drawing/2014/main" id="{795FFA38-7A97-404F-AC39-874B042226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FB93E7-041A-F548-9B53-7B5676A5BDCF}"/>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15471252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E10C5-035F-BA44-9FC4-A806F04935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5ABF77-D17F-FE4D-A262-737CDF6C4F9A}"/>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C1FA7E0-2467-714B-8683-4D04D2B9BAEF}"/>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06FD78A-C384-CE42-8D33-1227FCCD2D81}"/>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6" name="Footer Placeholder 5">
            <a:extLst>
              <a:ext uri="{FF2B5EF4-FFF2-40B4-BE49-F238E27FC236}">
                <a16:creationId xmlns:a16="http://schemas.microsoft.com/office/drawing/2014/main" id="{F8A9206F-D0F5-284D-823C-33FE1661BE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55FA4E-A6D1-8B46-BEE9-B0F9BCEF607E}"/>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2642879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99395-42B8-2D45-AC57-BEE2F2A10B44}"/>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4618BB-1E14-CF48-90E7-2BD1AE227867}"/>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A38ED02F-F665-2D47-BA7A-E29FF2A753AE}"/>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933F8F6-2139-3B4C-BD09-140C3EF5C124}"/>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E61E2DA6-5E04-9449-9152-040E14C4C918}"/>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7FB5224-217C-5B4D-8CF3-E5B98F68D9A9}"/>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8" name="Footer Placeholder 7">
            <a:extLst>
              <a:ext uri="{FF2B5EF4-FFF2-40B4-BE49-F238E27FC236}">
                <a16:creationId xmlns:a16="http://schemas.microsoft.com/office/drawing/2014/main" id="{4E2CF973-E298-4140-A62B-0CA63CD03E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21FBA21-BCA0-1F4C-B950-7683BF3A7C29}"/>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31343649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7EE5C-0350-174D-9C3F-C31F40F0219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BE24FEA-7E72-E941-B897-8F4D6EF87789}"/>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4" name="Footer Placeholder 3">
            <a:extLst>
              <a:ext uri="{FF2B5EF4-FFF2-40B4-BE49-F238E27FC236}">
                <a16:creationId xmlns:a16="http://schemas.microsoft.com/office/drawing/2014/main" id="{34320E6B-C20C-A949-9BFA-141836E5C00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A97E838-84D6-CE40-B36B-F402B97D0D22}"/>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2405734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06EB49-E6AF-B24D-A4DA-1E8CB043062B}"/>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3" name="Footer Placeholder 2">
            <a:extLst>
              <a:ext uri="{FF2B5EF4-FFF2-40B4-BE49-F238E27FC236}">
                <a16:creationId xmlns:a16="http://schemas.microsoft.com/office/drawing/2014/main" id="{3FA990FC-BC7C-A241-A296-93A732B186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9C75FE6-F245-A447-BBB8-B4A4A37491FC}"/>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2797229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E3946-8A28-E34D-B1F3-976C6F982621}"/>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3DBAFF17-CA34-984F-9B83-E60BB9D752C2}"/>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FB13707-462E-6E4B-9BB0-2524201DC371}"/>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675AF456-12FA-2B43-8DA3-144F7C59ABCE}"/>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6" name="Footer Placeholder 5">
            <a:extLst>
              <a:ext uri="{FF2B5EF4-FFF2-40B4-BE49-F238E27FC236}">
                <a16:creationId xmlns:a16="http://schemas.microsoft.com/office/drawing/2014/main" id="{A2A74D8A-B0BA-8240-8E65-6EFE2B077B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CF0108-D670-FD49-A312-74657BAA8AC6}"/>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1741063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62C8B-C6B4-C14E-8028-22231F980840}"/>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CF30366F-39D5-6545-9E4E-64CE23B17CF9}"/>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B97EEE72-C0A3-BE49-9E97-9840A1955F9E}"/>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790AA4C8-9A51-4249-BFF0-12FA007BCAC6}"/>
              </a:ext>
            </a:extLst>
          </p:cNvPr>
          <p:cNvSpPr>
            <a:spLocks noGrp="1"/>
          </p:cNvSpPr>
          <p:nvPr>
            <p:ph type="dt" sz="half" idx="10"/>
          </p:nvPr>
        </p:nvSpPr>
        <p:spPr/>
        <p:txBody>
          <a:bodyPr/>
          <a:lstStyle/>
          <a:p>
            <a:fld id="{951F334E-BB0B-2F4C-860B-AB91C4AFDE55}" type="datetimeFigureOut">
              <a:rPr lang="en-US" smtClean="0"/>
              <a:t>1/23/23</a:t>
            </a:fld>
            <a:endParaRPr lang="en-US"/>
          </a:p>
        </p:txBody>
      </p:sp>
      <p:sp>
        <p:nvSpPr>
          <p:cNvPr id="6" name="Footer Placeholder 5">
            <a:extLst>
              <a:ext uri="{FF2B5EF4-FFF2-40B4-BE49-F238E27FC236}">
                <a16:creationId xmlns:a16="http://schemas.microsoft.com/office/drawing/2014/main" id="{78F2F6DD-83FB-4140-8068-1AC9199FEC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3CFBB4-03FC-024C-A091-9AF35FF945C8}"/>
              </a:ext>
            </a:extLst>
          </p:cNvPr>
          <p:cNvSpPr>
            <a:spLocks noGrp="1"/>
          </p:cNvSpPr>
          <p:nvPr>
            <p:ph type="sldNum" sz="quarter" idx="12"/>
          </p:nvPr>
        </p:nvSpPr>
        <p:spPr/>
        <p:txBody>
          <a:bodyPr/>
          <a:lstStyle/>
          <a:p>
            <a:fld id="{B355A3EC-3BE4-CF4A-8E87-27F70F7605B4}" type="slidenum">
              <a:rPr lang="en-US" smtClean="0"/>
              <a:t>‹#›</a:t>
            </a:fld>
            <a:endParaRPr lang="en-US"/>
          </a:p>
        </p:txBody>
      </p:sp>
    </p:spTree>
    <p:extLst>
      <p:ext uri="{BB962C8B-B14F-4D97-AF65-F5344CB8AC3E}">
        <p14:creationId xmlns:p14="http://schemas.microsoft.com/office/powerpoint/2010/main" val="41576374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7D67D3-23CA-3F4C-A258-3E69D5174522}"/>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C9F0AD-0C11-AA45-B54D-CFE7C4DE4974}"/>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123294-4CB3-4647-9032-70191FEB73BF}"/>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51F334E-BB0B-2F4C-860B-AB91C4AFDE55}" type="datetimeFigureOut">
              <a:rPr lang="en-US" smtClean="0"/>
              <a:t>1/23/23</a:t>
            </a:fld>
            <a:endParaRPr lang="en-US"/>
          </a:p>
        </p:txBody>
      </p:sp>
      <p:sp>
        <p:nvSpPr>
          <p:cNvPr id="5" name="Footer Placeholder 4">
            <a:extLst>
              <a:ext uri="{FF2B5EF4-FFF2-40B4-BE49-F238E27FC236}">
                <a16:creationId xmlns:a16="http://schemas.microsoft.com/office/drawing/2014/main" id="{9DEACC56-77F7-AC4E-8757-EEB89FDE54C6}"/>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326DB8A-A475-264F-B138-0E9F209D2F26}"/>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B355A3EC-3BE4-CF4A-8E87-27F70F7605B4}" type="slidenum">
              <a:rPr lang="en-US" smtClean="0"/>
              <a:t>‹#›</a:t>
            </a:fld>
            <a:endParaRPr lang="en-US"/>
          </a:p>
        </p:txBody>
      </p:sp>
    </p:spTree>
    <p:extLst>
      <p:ext uri="{BB962C8B-B14F-4D97-AF65-F5344CB8AC3E}">
        <p14:creationId xmlns:p14="http://schemas.microsoft.com/office/powerpoint/2010/main" val="76073892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DD2C1-B663-094B-B21C-251630FA8958}"/>
              </a:ext>
            </a:extLst>
          </p:cNvPr>
          <p:cNvSpPr>
            <a:spLocks noGrp="1"/>
          </p:cNvSpPr>
          <p:nvPr>
            <p:ph type="title"/>
          </p:nvPr>
        </p:nvSpPr>
        <p:spPr>
          <a:xfrm>
            <a:off x="1424929" y="239010"/>
            <a:ext cx="6065242" cy="994172"/>
          </a:xfrm>
        </p:spPr>
        <p:txBody>
          <a:bodyPr/>
          <a:lstStyle/>
          <a:p>
            <a:pPr algn="ctr"/>
            <a:r>
              <a:rPr lang="en-US" dirty="0"/>
              <a:t>EAS2655 – Week 3</a:t>
            </a:r>
          </a:p>
        </p:txBody>
      </p:sp>
      <p:sp>
        <p:nvSpPr>
          <p:cNvPr id="4" name="Content Placeholder 3">
            <a:extLst>
              <a:ext uri="{FF2B5EF4-FFF2-40B4-BE49-F238E27FC236}">
                <a16:creationId xmlns:a16="http://schemas.microsoft.com/office/drawing/2014/main" id="{D2C2A6AB-92AD-C24F-BE9F-FDD7427E806B}"/>
              </a:ext>
            </a:extLst>
          </p:cNvPr>
          <p:cNvSpPr>
            <a:spLocks noGrp="1"/>
          </p:cNvSpPr>
          <p:nvPr>
            <p:ph idx="1"/>
          </p:nvPr>
        </p:nvSpPr>
        <p:spPr>
          <a:xfrm>
            <a:off x="1686187" y="1369219"/>
            <a:ext cx="6065242" cy="3263504"/>
          </a:xfrm>
        </p:spPr>
        <p:txBody>
          <a:bodyPr/>
          <a:lstStyle/>
          <a:p>
            <a:r>
              <a:rPr lang="en-US" dirty="0"/>
              <a:t>Agenda</a:t>
            </a:r>
          </a:p>
          <a:p>
            <a:r>
              <a:rPr lang="en-US" dirty="0"/>
              <a:t>Reading: section 1.2</a:t>
            </a:r>
          </a:p>
          <a:p>
            <a:r>
              <a:rPr lang="en-US" dirty="0"/>
              <a:t>Hypothesis testing</a:t>
            </a:r>
          </a:p>
          <a:p>
            <a:r>
              <a:rPr lang="en-US" dirty="0"/>
              <a:t>5 steps</a:t>
            </a:r>
          </a:p>
          <a:p>
            <a:r>
              <a:rPr lang="en-US" dirty="0"/>
              <a:t>Student’s t-distribution</a:t>
            </a:r>
          </a:p>
          <a:p>
            <a:r>
              <a:rPr lang="en-US" dirty="0"/>
              <a:t>Parametric vs non-parametric statistics</a:t>
            </a:r>
          </a:p>
          <a:p>
            <a:r>
              <a:rPr lang="en-US" dirty="0"/>
              <a:t>Type I versus II errors</a:t>
            </a:r>
          </a:p>
          <a:p>
            <a:endParaRPr lang="en-US" dirty="0"/>
          </a:p>
          <a:p>
            <a:endParaRPr lang="en-US" dirty="0"/>
          </a:p>
        </p:txBody>
      </p:sp>
    </p:spTree>
    <p:extLst>
      <p:ext uri="{BB962C8B-B14F-4D97-AF65-F5344CB8AC3E}">
        <p14:creationId xmlns:p14="http://schemas.microsoft.com/office/powerpoint/2010/main" val="1498031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2. State the null hypothesis and its alternative</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normAutofit/>
          </a:bodyPr>
          <a:lstStyle/>
          <a:p>
            <a:pPr marL="0" indent="0">
              <a:buNone/>
            </a:pPr>
            <a:r>
              <a:rPr lang="en-US" u="sng" dirty="0"/>
              <a:t>Example</a:t>
            </a:r>
          </a:p>
          <a:p>
            <a:endParaRPr lang="en-US" dirty="0"/>
          </a:p>
          <a:p>
            <a:r>
              <a:rPr lang="en-US" dirty="0"/>
              <a:t>H</a:t>
            </a:r>
            <a:r>
              <a:rPr lang="en-US" baseline="-25000" dirty="0"/>
              <a:t>0</a:t>
            </a:r>
            <a:r>
              <a:rPr lang="en-US" dirty="0"/>
              <a:t>: Mean temperature from the last 10 years is NOT significantly warmer than the long-term mean. </a:t>
            </a:r>
          </a:p>
          <a:p>
            <a:pPr marL="0" indent="0">
              <a:buNone/>
            </a:pPr>
            <a:endParaRPr lang="en-US" dirty="0"/>
          </a:p>
          <a:p>
            <a:r>
              <a:rPr lang="en-US" dirty="0"/>
              <a:t>H</a:t>
            </a:r>
            <a:r>
              <a:rPr lang="en-US" baseline="-25000" dirty="0"/>
              <a:t>1</a:t>
            </a:r>
            <a:r>
              <a:rPr lang="en-US" dirty="0"/>
              <a:t>: Mean temperature from the last 10 years is significantly warmer than the long-term mean. </a:t>
            </a:r>
          </a:p>
          <a:p>
            <a:pPr marL="0" indent="0">
              <a:buNone/>
            </a:pPr>
            <a:endParaRPr lang="en-US" dirty="0"/>
          </a:p>
        </p:txBody>
      </p:sp>
    </p:spTree>
    <p:extLst>
      <p:ext uri="{BB962C8B-B14F-4D97-AF65-F5344CB8AC3E}">
        <p14:creationId xmlns:p14="http://schemas.microsoft.com/office/powerpoint/2010/main" val="4184661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3. State the statistics used. </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normAutofit/>
          </a:bodyPr>
          <a:lstStyle/>
          <a:p>
            <a:pPr marL="0" indent="0">
              <a:buNone/>
            </a:pPr>
            <a:r>
              <a:rPr lang="en-US" u="sng" dirty="0"/>
              <a:t>Example</a:t>
            </a:r>
          </a:p>
          <a:p>
            <a:endParaRPr lang="en-US" dirty="0"/>
          </a:p>
          <a:p>
            <a:r>
              <a:rPr lang="en-US" dirty="0"/>
              <a:t>We use Student’s t-distribution with one-tailed test. </a:t>
            </a:r>
          </a:p>
          <a:p>
            <a:endParaRPr lang="en-US" dirty="0"/>
          </a:p>
          <a:p>
            <a:r>
              <a:rPr lang="en-US" dirty="0"/>
              <a:t>What is Student’s t-distribution? </a:t>
            </a:r>
          </a:p>
          <a:p>
            <a:r>
              <a:rPr lang="en-US" dirty="0"/>
              <a:t>What is one-tailed test?</a:t>
            </a:r>
          </a:p>
        </p:txBody>
      </p:sp>
    </p:spTree>
    <p:extLst>
      <p:ext uri="{BB962C8B-B14F-4D97-AF65-F5344CB8AC3E}">
        <p14:creationId xmlns:p14="http://schemas.microsoft.com/office/powerpoint/2010/main" val="21206543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15AF4-74EB-EEFA-357F-FB8FE30A5793}"/>
              </a:ext>
            </a:extLst>
          </p:cNvPr>
          <p:cNvSpPr txBox="1">
            <a:spLocks/>
          </p:cNvSpPr>
          <p:nvPr/>
        </p:nvSpPr>
        <p:spPr>
          <a:xfrm>
            <a:off x="628650" y="273844"/>
            <a:ext cx="7886700" cy="677023"/>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dirty="0"/>
              <a:t>Student’s t-distribution</a:t>
            </a:r>
          </a:p>
        </p:txBody>
      </p:sp>
      <p:sp>
        <p:nvSpPr>
          <p:cNvPr id="4" name="TextBox 3">
            <a:extLst>
              <a:ext uri="{FF2B5EF4-FFF2-40B4-BE49-F238E27FC236}">
                <a16:creationId xmlns:a16="http://schemas.microsoft.com/office/drawing/2014/main" id="{F70F0B96-B258-D7C6-6E49-664F3F6ECA3A}"/>
              </a:ext>
            </a:extLst>
          </p:cNvPr>
          <p:cNvSpPr txBox="1"/>
          <p:nvPr/>
        </p:nvSpPr>
        <p:spPr>
          <a:xfrm>
            <a:off x="443946" y="1098707"/>
            <a:ext cx="8262731" cy="2862322"/>
          </a:xfrm>
          <a:prstGeom prst="rect">
            <a:avLst/>
          </a:prstGeom>
          <a:noFill/>
        </p:spPr>
        <p:txBody>
          <a:bodyPr wrap="square">
            <a:spAutoFit/>
          </a:bodyPr>
          <a:lstStyle/>
          <a:p>
            <a:r>
              <a:rPr lang="en-US" dirty="0"/>
              <a:t>In probability and statistics, </a:t>
            </a:r>
            <a:r>
              <a:rPr lang="en-US" b="1" dirty="0"/>
              <a:t>Student's t-distribution </a:t>
            </a:r>
            <a:r>
              <a:rPr lang="en-US" dirty="0"/>
              <a:t>(or simply the </a:t>
            </a:r>
            <a:r>
              <a:rPr lang="en-US" b="1" dirty="0"/>
              <a:t>t-distribution</a:t>
            </a:r>
            <a:r>
              <a:rPr lang="en-US" dirty="0"/>
              <a:t>) is any member of a family of continuous probability distributions that arise when estimating the </a:t>
            </a:r>
            <a:r>
              <a:rPr lang="en-US" b="1" dirty="0"/>
              <a:t>mean of a normally distributed population </a:t>
            </a:r>
            <a:r>
              <a:rPr lang="en-US" dirty="0"/>
              <a:t>in situations where the </a:t>
            </a:r>
            <a:r>
              <a:rPr lang="en-US" b="1" dirty="0"/>
              <a:t>sample size is small </a:t>
            </a:r>
            <a:r>
              <a:rPr lang="en-US" dirty="0"/>
              <a:t>and the population's </a:t>
            </a:r>
            <a:r>
              <a:rPr lang="en-US" b="1" dirty="0"/>
              <a:t>standard deviation is unknown</a:t>
            </a:r>
            <a:r>
              <a:rPr lang="en-US" dirty="0"/>
              <a:t>.</a:t>
            </a:r>
          </a:p>
          <a:p>
            <a:endParaRPr lang="en-US" dirty="0"/>
          </a:p>
          <a:p>
            <a:r>
              <a:rPr lang="en-US" dirty="0"/>
              <a:t>The t-distribution is </a:t>
            </a:r>
            <a:r>
              <a:rPr lang="en-US" b="1" dirty="0"/>
              <a:t>symmetric and bell-shaped</a:t>
            </a:r>
            <a:r>
              <a:rPr lang="en-US" dirty="0"/>
              <a:t>, like the normal distribution. However, the t-distribution has heavier tails, meaning that it is more prone to producing values that fall far from its mean.</a:t>
            </a:r>
          </a:p>
          <a:p>
            <a:endParaRPr lang="en-US" dirty="0"/>
          </a:p>
          <a:p>
            <a:endParaRPr lang="en-US" dirty="0"/>
          </a:p>
        </p:txBody>
      </p:sp>
    </p:spTree>
    <p:extLst>
      <p:ext uri="{BB962C8B-B14F-4D97-AF65-F5344CB8AC3E}">
        <p14:creationId xmlns:p14="http://schemas.microsoft.com/office/powerpoint/2010/main" val="13663195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9B6F27-D250-9378-3800-9D83630F1C92}"/>
              </a:ext>
            </a:extLst>
          </p:cNvPr>
          <p:cNvSpPr txBox="1"/>
          <p:nvPr/>
        </p:nvSpPr>
        <p:spPr>
          <a:xfrm>
            <a:off x="563217" y="203537"/>
            <a:ext cx="7865166" cy="5078313"/>
          </a:xfrm>
          <a:prstGeom prst="rect">
            <a:avLst/>
          </a:prstGeom>
          <a:noFill/>
        </p:spPr>
        <p:txBody>
          <a:bodyPr wrap="square">
            <a:spAutoFit/>
          </a:bodyPr>
          <a:lstStyle/>
          <a:p>
            <a:r>
              <a:rPr lang="en-US" dirty="0"/>
              <a:t>Let X</a:t>
            </a:r>
            <a:r>
              <a:rPr lang="en-US" baseline="-25000" dirty="0"/>
              <a:t>1</a:t>
            </a:r>
            <a:r>
              <a:rPr lang="en-US" dirty="0"/>
              <a:t> , … , </a:t>
            </a:r>
            <a:r>
              <a:rPr lang="en-US" dirty="0" err="1"/>
              <a:t>X</a:t>
            </a:r>
            <a:r>
              <a:rPr lang="en-US" baseline="-25000" dirty="0" err="1"/>
              <a:t>n</a:t>
            </a:r>
            <a:r>
              <a:rPr lang="en-US" dirty="0"/>
              <a:t> be independently and identically drawn from the distribution </a:t>
            </a:r>
            <a:r>
              <a:rPr lang="en-US" i="1" dirty="0">
                <a:latin typeface="APPLE CHANCERY" panose="03020702040506060504" pitchFamily="66" charset="-79"/>
                <a:cs typeface="APPLE CHANCERY" panose="03020702040506060504" pitchFamily="66" charset="-79"/>
              </a:rPr>
              <a:t>N</a:t>
            </a:r>
            <a:r>
              <a:rPr lang="en-US" dirty="0"/>
              <a:t>(</a:t>
            </a:r>
            <a:r>
              <a:rPr lang="en-US" dirty="0" err="1"/>
              <a:t>μ</a:t>
            </a:r>
            <a:r>
              <a:rPr lang="en-US" dirty="0"/>
              <a:t>, 𝝈), i.e. this is a sample of size </a:t>
            </a:r>
            <a:r>
              <a:rPr lang="en-US" i="1" dirty="0"/>
              <a:t>n</a:t>
            </a:r>
            <a:r>
              <a:rPr lang="en-US" dirty="0"/>
              <a:t> from a normally distributed population with expected mean value </a:t>
            </a:r>
            <a:r>
              <a:rPr lang="en-US" dirty="0" err="1"/>
              <a:t>μ</a:t>
            </a:r>
            <a:r>
              <a:rPr lang="en-US" dirty="0"/>
              <a:t> and variance 𝝈</a:t>
            </a:r>
            <a:r>
              <a:rPr lang="en-US" baseline="30000" dirty="0"/>
              <a:t>2</a:t>
            </a:r>
            <a:r>
              <a:rPr lang="en-US" dirty="0"/>
              <a:t>.</a:t>
            </a:r>
          </a:p>
          <a:p>
            <a:endParaRPr lang="en-US" dirty="0"/>
          </a:p>
          <a:p>
            <a:r>
              <a:rPr lang="en-US" dirty="0"/>
              <a:t>Let </a:t>
            </a:r>
          </a:p>
          <a:p>
            <a:endParaRPr lang="en-US" dirty="0"/>
          </a:p>
          <a:p>
            <a:r>
              <a:rPr lang="en-US" dirty="0"/>
              <a:t>Be the </a:t>
            </a:r>
            <a:r>
              <a:rPr lang="en-US" b="1" dirty="0"/>
              <a:t>sample </a:t>
            </a:r>
            <a:r>
              <a:rPr lang="en-US" dirty="0"/>
              <a:t>mean and let</a:t>
            </a:r>
          </a:p>
          <a:p>
            <a:endParaRPr lang="en-US" dirty="0"/>
          </a:p>
          <a:p>
            <a:endParaRPr lang="en-US" dirty="0"/>
          </a:p>
          <a:p>
            <a:r>
              <a:rPr lang="en-US" dirty="0"/>
              <a:t>Be the </a:t>
            </a:r>
            <a:r>
              <a:rPr lang="en-US" b="1" dirty="0"/>
              <a:t>sample</a:t>
            </a:r>
            <a:r>
              <a:rPr lang="en-US" dirty="0"/>
              <a:t> variance. Then the random variable</a:t>
            </a:r>
          </a:p>
          <a:p>
            <a:endParaRPr lang="en-US" dirty="0"/>
          </a:p>
          <a:p>
            <a:r>
              <a:rPr lang="en-US" dirty="0"/>
              <a:t>                            has a standard normal distribution (i.e., </a:t>
            </a:r>
            <a:r>
              <a:rPr lang="en-US" i="1" dirty="0">
                <a:latin typeface="APPLE CHANCERY" panose="03020702040506060504" pitchFamily="66" charset="-79"/>
                <a:cs typeface="APPLE CHANCERY" panose="03020702040506060504" pitchFamily="66" charset="-79"/>
              </a:rPr>
              <a:t>N</a:t>
            </a:r>
            <a:r>
              <a:rPr lang="en-US" dirty="0"/>
              <a:t>(0, 1))</a:t>
            </a:r>
          </a:p>
          <a:p>
            <a:endParaRPr lang="en-US" dirty="0"/>
          </a:p>
          <a:p>
            <a:r>
              <a:rPr lang="en-US" dirty="0"/>
              <a:t>and the random variable</a:t>
            </a:r>
          </a:p>
          <a:p>
            <a:r>
              <a:rPr lang="en-US" dirty="0"/>
              <a:t>		 </a:t>
            </a:r>
            <a:r>
              <a:rPr lang="en-US" dirty="0" err="1"/>
              <a:t>i.e</a:t>
            </a:r>
            <a:r>
              <a:rPr lang="en-US" dirty="0"/>
              <a:t> where S has been substituted for 𝝈, has a Student's t-			distribution with </a:t>
            </a:r>
            <a:r>
              <a:rPr lang="en-US" i="1" dirty="0"/>
              <a:t>n</a:t>
            </a:r>
            <a:r>
              <a:rPr lang="en-US" dirty="0"/>
              <a:t>-1 degrees of freedom </a:t>
            </a:r>
          </a:p>
          <a:p>
            <a:r>
              <a:rPr lang="en-US" dirty="0"/>
              <a:t>                        </a:t>
            </a:r>
          </a:p>
          <a:p>
            <a:endParaRPr lang="en-US" dirty="0"/>
          </a:p>
        </p:txBody>
      </p:sp>
      <p:pic>
        <p:nvPicPr>
          <p:cNvPr id="6" name="Picture 5">
            <a:extLst>
              <a:ext uri="{FF2B5EF4-FFF2-40B4-BE49-F238E27FC236}">
                <a16:creationId xmlns:a16="http://schemas.microsoft.com/office/drawing/2014/main" id="{23926473-F547-C045-74A4-0A57392558EA}"/>
              </a:ext>
            </a:extLst>
          </p:cNvPr>
          <p:cNvPicPr>
            <a:picLocks noChangeAspect="1"/>
          </p:cNvPicPr>
          <p:nvPr/>
        </p:nvPicPr>
        <p:blipFill>
          <a:blip r:embed="rId2"/>
          <a:stretch>
            <a:fillRect/>
          </a:stretch>
        </p:blipFill>
        <p:spPr>
          <a:xfrm>
            <a:off x="1417982" y="1190967"/>
            <a:ext cx="1433756" cy="691275"/>
          </a:xfrm>
          <a:prstGeom prst="rect">
            <a:avLst/>
          </a:prstGeom>
        </p:spPr>
      </p:pic>
      <p:pic>
        <p:nvPicPr>
          <p:cNvPr id="7" name="Picture 6">
            <a:extLst>
              <a:ext uri="{FF2B5EF4-FFF2-40B4-BE49-F238E27FC236}">
                <a16:creationId xmlns:a16="http://schemas.microsoft.com/office/drawing/2014/main" id="{6ACF14E1-328D-0C67-E1B4-25E0CF587B43}"/>
              </a:ext>
            </a:extLst>
          </p:cNvPr>
          <p:cNvPicPr>
            <a:picLocks noChangeAspect="1"/>
          </p:cNvPicPr>
          <p:nvPr/>
        </p:nvPicPr>
        <p:blipFill>
          <a:blip r:embed="rId3"/>
          <a:stretch>
            <a:fillRect/>
          </a:stretch>
        </p:blipFill>
        <p:spPr>
          <a:xfrm>
            <a:off x="1364974" y="2101043"/>
            <a:ext cx="2674210" cy="694266"/>
          </a:xfrm>
          <a:prstGeom prst="rect">
            <a:avLst/>
          </a:prstGeom>
        </p:spPr>
      </p:pic>
      <p:pic>
        <p:nvPicPr>
          <p:cNvPr id="8" name="Picture 7">
            <a:extLst>
              <a:ext uri="{FF2B5EF4-FFF2-40B4-BE49-F238E27FC236}">
                <a16:creationId xmlns:a16="http://schemas.microsoft.com/office/drawing/2014/main" id="{5D366E48-8033-892D-C801-4D557848FA02}"/>
              </a:ext>
            </a:extLst>
          </p:cNvPr>
          <p:cNvPicPr>
            <a:picLocks noChangeAspect="1"/>
          </p:cNvPicPr>
          <p:nvPr/>
        </p:nvPicPr>
        <p:blipFill>
          <a:blip r:embed="rId4"/>
          <a:stretch>
            <a:fillRect/>
          </a:stretch>
        </p:blipFill>
        <p:spPr>
          <a:xfrm>
            <a:off x="1364974" y="3065859"/>
            <a:ext cx="621631" cy="577229"/>
          </a:xfrm>
          <a:prstGeom prst="rect">
            <a:avLst/>
          </a:prstGeom>
        </p:spPr>
      </p:pic>
      <p:pic>
        <p:nvPicPr>
          <p:cNvPr id="10" name="Picture 9">
            <a:extLst>
              <a:ext uri="{FF2B5EF4-FFF2-40B4-BE49-F238E27FC236}">
                <a16:creationId xmlns:a16="http://schemas.microsoft.com/office/drawing/2014/main" id="{30C3DFAB-A197-D10A-452A-2319F56C7AF4}"/>
              </a:ext>
            </a:extLst>
          </p:cNvPr>
          <p:cNvPicPr>
            <a:picLocks noChangeAspect="1"/>
          </p:cNvPicPr>
          <p:nvPr/>
        </p:nvPicPr>
        <p:blipFill>
          <a:blip r:embed="rId5"/>
          <a:stretch>
            <a:fillRect/>
          </a:stretch>
        </p:blipFill>
        <p:spPr>
          <a:xfrm>
            <a:off x="1285461" y="4147693"/>
            <a:ext cx="562113" cy="521962"/>
          </a:xfrm>
          <a:prstGeom prst="rect">
            <a:avLst/>
          </a:prstGeom>
        </p:spPr>
      </p:pic>
    </p:spTree>
    <p:extLst>
      <p:ext uri="{BB962C8B-B14F-4D97-AF65-F5344CB8AC3E}">
        <p14:creationId xmlns:p14="http://schemas.microsoft.com/office/powerpoint/2010/main" val="38259663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C7C811E0-4C0E-1260-221F-621FE24266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477" y="1565873"/>
            <a:ext cx="4299440" cy="287360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10C8443-3BC2-DFF9-B9ED-ADC38BD4D26E}"/>
              </a:ext>
            </a:extLst>
          </p:cNvPr>
          <p:cNvSpPr txBox="1">
            <a:spLocks/>
          </p:cNvSpPr>
          <p:nvPr/>
        </p:nvSpPr>
        <p:spPr>
          <a:xfrm>
            <a:off x="628650" y="273844"/>
            <a:ext cx="7886700" cy="677023"/>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dirty="0"/>
              <a:t>Student’s t-distribution </a:t>
            </a:r>
          </a:p>
          <a:p>
            <a:pPr algn="ctr"/>
            <a:r>
              <a:rPr lang="en-US" dirty="0"/>
              <a:t>(vs. normal distribution)</a:t>
            </a:r>
          </a:p>
        </p:txBody>
      </p:sp>
      <p:sp>
        <p:nvSpPr>
          <p:cNvPr id="3" name="TextBox 2">
            <a:extLst>
              <a:ext uri="{FF2B5EF4-FFF2-40B4-BE49-F238E27FC236}">
                <a16:creationId xmlns:a16="http://schemas.microsoft.com/office/drawing/2014/main" id="{C7E90563-7531-350F-8885-F03E1ADF83E4}"/>
              </a:ext>
            </a:extLst>
          </p:cNvPr>
          <p:cNvSpPr txBox="1"/>
          <p:nvPr/>
        </p:nvSpPr>
        <p:spPr>
          <a:xfrm>
            <a:off x="628650" y="4684990"/>
            <a:ext cx="6567280" cy="369332"/>
          </a:xfrm>
          <a:prstGeom prst="rect">
            <a:avLst/>
          </a:prstGeom>
          <a:noFill/>
        </p:spPr>
        <p:txBody>
          <a:bodyPr wrap="square" rtlCol="0">
            <a:spAutoFit/>
          </a:bodyPr>
          <a:lstStyle/>
          <a:p>
            <a:r>
              <a:rPr lang="en-US" dirty="0"/>
              <a:t>See Week3_exercise code (part 1) to reproduce these plots </a:t>
            </a:r>
          </a:p>
        </p:txBody>
      </p:sp>
      <p:pic>
        <p:nvPicPr>
          <p:cNvPr id="1028" name="Picture 4">
            <a:extLst>
              <a:ext uri="{FF2B5EF4-FFF2-40B4-BE49-F238E27FC236}">
                <a16:creationId xmlns:a16="http://schemas.microsoft.com/office/drawing/2014/main" id="{53534B64-B6E3-F1A1-58D1-34947FA319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565873"/>
            <a:ext cx="4299441" cy="29182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31335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a:xfrm>
            <a:off x="628650" y="273844"/>
            <a:ext cx="7886700" cy="677023"/>
          </a:xfrm>
        </p:spPr>
        <p:txBody>
          <a:bodyPr/>
          <a:lstStyle/>
          <a:p>
            <a:pPr algn="ctr"/>
            <a:r>
              <a:rPr lang="en-US" dirty="0"/>
              <a:t>Student’s t-distribution</a:t>
            </a:r>
          </a:p>
        </p:txBody>
      </p:sp>
      <p:pic>
        <p:nvPicPr>
          <p:cNvPr id="7" name="Picture 6">
            <a:extLst>
              <a:ext uri="{FF2B5EF4-FFF2-40B4-BE49-F238E27FC236}">
                <a16:creationId xmlns:a16="http://schemas.microsoft.com/office/drawing/2014/main" id="{B6E5C15B-119E-0643-B9E1-284140499471}"/>
              </a:ext>
            </a:extLst>
          </p:cNvPr>
          <p:cNvPicPr>
            <a:picLocks noChangeAspect="1"/>
          </p:cNvPicPr>
          <p:nvPr/>
        </p:nvPicPr>
        <p:blipFill>
          <a:blip r:embed="rId3"/>
          <a:stretch>
            <a:fillRect/>
          </a:stretch>
        </p:blipFill>
        <p:spPr>
          <a:xfrm>
            <a:off x="776261" y="950867"/>
            <a:ext cx="4654005" cy="3490504"/>
          </a:xfrm>
          <a:prstGeom prst="rect">
            <a:avLst/>
          </a:prstGeom>
        </p:spPr>
      </p:pic>
    </p:spTree>
    <p:extLst>
      <p:ext uri="{BB962C8B-B14F-4D97-AF65-F5344CB8AC3E}">
        <p14:creationId xmlns:p14="http://schemas.microsoft.com/office/powerpoint/2010/main" val="1991656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6D06B0E-3FDA-C44F-B951-4BFB55CC27DC}"/>
              </a:ext>
            </a:extLst>
          </p:cNvPr>
          <p:cNvSpPr/>
          <p:nvPr/>
        </p:nvSpPr>
        <p:spPr>
          <a:xfrm>
            <a:off x="5830288" y="1263112"/>
            <a:ext cx="3084163" cy="21930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a:xfrm>
            <a:off x="628650" y="273844"/>
            <a:ext cx="7886700" cy="677023"/>
          </a:xfrm>
        </p:spPr>
        <p:txBody>
          <a:bodyPr/>
          <a:lstStyle/>
          <a:p>
            <a:pPr algn="ctr"/>
            <a:r>
              <a:rPr lang="en-US" dirty="0"/>
              <a:t>Student’s t-distribution?</a:t>
            </a:r>
          </a:p>
        </p:txBody>
      </p:sp>
      <p:pic>
        <p:nvPicPr>
          <p:cNvPr id="7" name="Picture 6">
            <a:extLst>
              <a:ext uri="{FF2B5EF4-FFF2-40B4-BE49-F238E27FC236}">
                <a16:creationId xmlns:a16="http://schemas.microsoft.com/office/drawing/2014/main" id="{B6E5C15B-119E-0643-B9E1-284140499471}"/>
              </a:ext>
            </a:extLst>
          </p:cNvPr>
          <p:cNvPicPr>
            <a:picLocks noChangeAspect="1"/>
          </p:cNvPicPr>
          <p:nvPr/>
        </p:nvPicPr>
        <p:blipFill>
          <a:blip r:embed="rId3"/>
          <a:stretch>
            <a:fillRect/>
          </a:stretch>
        </p:blipFill>
        <p:spPr>
          <a:xfrm>
            <a:off x="628650" y="1067104"/>
            <a:ext cx="4654005" cy="3490504"/>
          </a:xfrm>
          <a:prstGeom prst="rect">
            <a:avLst/>
          </a:prstGeom>
        </p:spPr>
      </p:pic>
      <p:sp>
        <p:nvSpPr>
          <p:cNvPr id="3" name="TextBox 2">
            <a:extLst>
              <a:ext uri="{FF2B5EF4-FFF2-40B4-BE49-F238E27FC236}">
                <a16:creationId xmlns:a16="http://schemas.microsoft.com/office/drawing/2014/main" id="{D5929FA0-1D54-8740-83C6-24DBC1867F53}"/>
              </a:ext>
            </a:extLst>
          </p:cNvPr>
          <p:cNvSpPr txBox="1"/>
          <p:nvPr/>
        </p:nvSpPr>
        <p:spPr>
          <a:xfrm>
            <a:off x="6443432" y="1421861"/>
            <a:ext cx="1811383" cy="646331"/>
          </a:xfrm>
          <a:prstGeom prst="rect">
            <a:avLst/>
          </a:prstGeom>
          <a:noFill/>
        </p:spPr>
        <p:txBody>
          <a:bodyPr wrap="square" rtlCol="0">
            <a:spAutoFit/>
          </a:bodyPr>
          <a:lstStyle/>
          <a:p>
            <a:r>
              <a:rPr lang="en-US" dirty="0">
                <a:solidFill>
                  <a:schemeClr val="bg1"/>
                </a:solidFill>
              </a:rPr>
              <a:t>Z-transformation (standardization)</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0DA981AB-784A-FB0F-D0D3-4FE22C01D148}"/>
                  </a:ext>
                </a:extLst>
              </p:cNvPr>
              <p:cNvSpPr txBox="1"/>
              <p:nvPr/>
            </p:nvSpPr>
            <p:spPr>
              <a:xfrm>
                <a:off x="6658672" y="2144652"/>
                <a:ext cx="1252875" cy="51155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rPr>
                        <m:t>𝑧</m:t>
                      </m:r>
                      <m:r>
                        <a:rPr lang="en-US" b="0" i="1" smtClean="0">
                          <a:solidFill>
                            <a:schemeClr val="bg1"/>
                          </a:solidFill>
                          <a:latin typeface="Cambria Math" panose="02040503050406030204" pitchFamily="18" charset="0"/>
                        </a:rPr>
                        <m:t>=</m:t>
                      </m:r>
                      <m:f>
                        <m:fPr>
                          <m:ctrlPr>
                            <a:rPr lang="en-US" b="0" i="1" smtClean="0">
                              <a:solidFill>
                                <a:schemeClr val="bg1"/>
                              </a:solidFill>
                              <a:latin typeface="Cambria Math" panose="02040503050406030204" pitchFamily="18" charset="0"/>
                            </a:rPr>
                          </m:ctrlPr>
                        </m:fPr>
                        <m:num>
                          <m:r>
                            <a:rPr lang="en-US" b="0" i="1" smtClean="0">
                              <a:solidFill>
                                <a:schemeClr val="bg1"/>
                              </a:solidFill>
                              <a:latin typeface="Cambria Math" panose="02040503050406030204" pitchFamily="18" charset="0"/>
                            </a:rPr>
                            <m:t>𝑥</m:t>
                          </m:r>
                          <m:r>
                            <a:rPr lang="en-US" b="0" i="1" smtClean="0">
                              <a:solidFill>
                                <a:schemeClr val="bg1"/>
                              </a:solidFill>
                              <a:latin typeface="Cambria Math" panose="02040503050406030204" pitchFamily="18" charset="0"/>
                            </a:rPr>
                            <m:t>−</m:t>
                          </m:r>
                          <m:acc>
                            <m:accPr>
                              <m:chr m:val="̅"/>
                              <m:ctrlPr>
                                <a:rPr lang="en-US" b="0" i="1" smtClean="0">
                                  <a:solidFill>
                                    <a:schemeClr val="bg1"/>
                                  </a:solidFill>
                                  <a:latin typeface="Cambria Math" panose="02040503050406030204" pitchFamily="18" charset="0"/>
                                </a:rPr>
                              </m:ctrlPr>
                            </m:accPr>
                            <m:e>
                              <m:r>
                                <a:rPr lang="en-US" b="0" i="1" smtClean="0">
                                  <a:solidFill>
                                    <a:schemeClr val="bg1"/>
                                  </a:solidFill>
                                  <a:latin typeface="Cambria Math" panose="02040503050406030204" pitchFamily="18" charset="0"/>
                                </a:rPr>
                                <m:t>𝑥</m:t>
                              </m:r>
                            </m:e>
                          </m:acc>
                        </m:num>
                        <m:den>
                          <m:r>
                            <a:rPr lang="en-US" b="0" i="1" smtClean="0">
                              <a:solidFill>
                                <a:schemeClr val="bg1"/>
                              </a:solidFill>
                              <a:latin typeface="Cambria Math" panose="02040503050406030204" pitchFamily="18" charset="0"/>
                            </a:rPr>
                            <m:t>𝝈</m:t>
                          </m:r>
                        </m:den>
                      </m:f>
                    </m:oMath>
                  </m:oMathPara>
                </a14:m>
                <a:endParaRPr lang="en-US" dirty="0">
                  <a:solidFill>
                    <a:schemeClr val="bg1"/>
                  </a:solidFill>
                </a:endParaRPr>
              </a:p>
            </p:txBody>
          </p:sp>
        </mc:Choice>
        <mc:Fallback xmlns="">
          <p:sp>
            <p:nvSpPr>
              <p:cNvPr id="5" name="TextBox 4">
                <a:extLst>
                  <a:ext uri="{FF2B5EF4-FFF2-40B4-BE49-F238E27FC236}">
                    <a16:creationId xmlns:a16="http://schemas.microsoft.com/office/drawing/2014/main" id="{0DA981AB-784A-FB0F-D0D3-4FE22C01D148}"/>
                  </a:ext>
                </a:extLst>
              </p:cNvPr>
              <p:cNvSpPr txBox="1">
                <a:spLocks noRot="1" noChangeAspect="1" noMove="1" noResize="1" noEditPoints="1" noAdjustHandles="1" noChangeArrowheads="1" noChangeShapeType="1" noTextEdit="1"/>
              </p:cNvSpPr>
              <p:nvPr/>
            </p:nvSpPr>
            <p:spPr>
              <a:xfrm>
                <a:off x="6658672" y="2144652"/>
                <a:ext cx="1252875" cy="511550"/>
              </a:xfrm>
              <a:prstGeom prst="rect">
                <a:avLst/>
              </a:prstGeom>
              <a:blipFill>
                <a:blip r:embed="rId4"/>
                <a:stretch>
                  <a:fillRect b="-9524"/>
                </a:stretch>
              </a:blipFill>
            </p:spPr>
            <p:txBody>
              <a:bodyPr/>
              <a:lstStyle/>
              <a:p>
                <a:r>
                  <a:rPr lang="en-US">
                    <a:noFill/>
                  </a:rPr>
                  <a:t> </a:t>
                </a:r>
              </a:p>
            </p:txBody>
          </p:sp>
        </mc:Fallback>
      </mc:AlternateContent>
    </p:spTree>
    <p:extLst>
      <p:ext uri="{BB962C8B-B14F-4D97-AF65-F5344CB8AC3E}">
        <p14:creationId xmlns:p14="http://schemas.microsoft.com/office/powerpoint/2010/main" val="5060928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Student’s t-distribution?</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normAutofit/>
          </a:bodyPr>
          <a:lstStyle/>
          <a:p>
            <a:r>
              <a:rPr lang="en-US" dirty="0"/>
              <a:t>To define t-distribution, we need the degree of freedom</a:t>
            </a:r>
          </a:p>
          <a:p>
            <a:r>
              <a:rPr lang="en-US" dirty="0"/>
              <a:t>What is degree of freedom (</a:t>
            </a:r>
            <a:r>
              <a:rPr lang="en-US" dirty="0" err="1"/>
              <a:t>d.f.</a:t>
            </a:r>
            <a:r>
              <a:rPr lang="en-US" dirty="0"/>
              <a:t>)?</a:t>
            </a:r>
          </a:p>
          <a:p>
            <a:r>
              <a:rPr lang="en-US" dirty="0" err="1"/>
              <a:t>d.f.</a:t>
            </a:r>
            <a:r>
              <a:rPr lang="en-US" dirty="0"/>
              <a:t> measures the number of independent information and is set to N-1</a:t>
            </a:r>
          </a:p>
          <a:p>
            <a:r>
              <a:rPr lang="en-US" dirty="0"/>
              <a:t>In this example, N=10 so </a:t>
            </a:r>
            <a:r>
              <a:rPr lang="en-US" dirty="0" err="1"/>
              <a:t>d.f.</a:t>
            </a:r>
            <a:r>
              <a:rPr lang="en-US" dirty="0"/>
              <a:t> is 9.  </a:t>
            </a:r>
          </a:p>
          <a:p>
            <a:r>
              <a:rPr lang="en-US" dirty="0"/>
              <a:t>t-distribution is similar to Gaussian but its shape is slightly flatter, and it approaches Gaussian as </a:t>
            </a:r>
            <a:r>
              <a:rPr lang="en-US" dirty="0" err="1"/>
              <a:t>d.f.</a:t>
            </a:r>
            <a:r>
              <a:rPr lang="en-US" dirty="0"/>
              <a:t> increases</a:t>
            </a:r>
          </a:p>
        </p:txBody>
      </p:sp>
    </p:spTree>
    <p:extLst>
      <p:ext uri="{BB962C8B-B14F-4D97-AF65-F5344CB8AC3E}">
        <p14:creationId xmlns:p14="http://schemas.microsoft.com/office/powerpoint/2010/main" val="18120436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Student’s t-distribution</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normAutofit/>
          </a:bodyPr>
          <a:lstStyle/>
          <a:p>
            <a:r>
              <a:rPr lang="en-US" dirty="0"/>
              <a:t>CLT states that sample mean M follows Gaussian for sufficiently large N. </a:t>
            </a:r>
          </a:p>
          <a:p>
            <a:endParaRPr lang="en-US" dirty="0"/>
          </a:p>
          <a:p>
            <a:r>
              <a:rPr lang="en-US" dirty="0"/>
              <a:t>Usually, N&gt;30 meets this condition. </a:t>
            </a:r>
          </a:p>
          <a:p>
            <a:endParaRPr lang="en-US" dirty="0"/>
          </a:p>
          <a:p>
            <a:r>
              <a:rPr lang="en-US" dirty="0"/>
              <a:t>If your sample size is small (N&lt;30) you need to use t-distribution, not Gaussian. </a:t>
            </a:r>
          </a:p>
        </p:txBody>
      </p:sp>
    </p:spTree>
    <p:extLst>
      <p:ext uri="{BB962C8B-B14F-4D97-AF65-F5344CB8AC3E}">
        <p14:creationId xmlns:p14="http://schemas.microsoft.com/office/powerpoint/2010/main" val="34098821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55CC5-A90C-97CD-40FB-11A75AF570CB}"/>
              </a:ext>
            </a:extLst>
          </p:cNvPr>
          <p:cNvSpPr txBox="1">
            <a:spLocks/>
          </p:cNvSpPr>
          <p:nvPr/>
        </p:nvSpPr>
        <p:spPr>
          <a:xfrm>
            <a:off x="628650" y="273844"/>
            <a:ext cx="7886700" cy="994172"/>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lgn="ctr"/>
            <a:r>
              <a:rPr lang="en-US"/>
              <a:t>Student’s t-distribution</a:t>
            </a:r>
            <a:endParaRPr lang="en-US" dirty="0"/>
          </a:p>
        </p:txBody>
      </p:sp>
      <p:pic>
        <p:nvPicPr>
          <p:cNvPr id="3" name="Picture 2">
            <a:extLst>
              <a:ext uri="{FF2B5EF4-FFF2-40B4-BE49-F238E27FC236}">
                <a16:creationId xmlns:a16="http://schemas.microsoft.com/office/drawing/2014/main" id="{7401BC82-FE9B-AFF2-24C3-89B94FBCBF3C}"/>
              </a:ext>
            </a:extLst>
          </p:cNvPr>
          <p:cNvPicPr>
            <a:picLocks noChangeAspect="1"/>
          </p:cNvPicPr>
          <p:nvPr/>
        </p:nvPicPr>
        <p:blipFill>
          <a:blip r:embed="rId2"/>
          <a:stretch>
            <a:fillRect/>
          </a:stretch>
        </p:blipFill>
        <p:spPr>
          <a:xfrm>
            <a:off x="987010" y="1109817"/>
            <a:ext cx="4700121" cy="3223643"/>
          </a:xfrm>
          <a:prstGeom prst="rect">
            <a:avLst/>
          </a:prstGeom>
        </p:spPr>
      </p:pic>
      <p:sp>
        <p:nvSpPr>
          <p:cNvPr id="4" name="TextBox 3">
            <a:extLst>
              <a:ext uri="{FF2B5EF4-FFF2-40B4-BE49-F238E27FC236}">
                <a16:creationId xmlns:a16="http://schemas.microsoft.com/office/drawing/2014/main" id="{49B3519E-E591-4ABA-26BC-22429E0A40A9}"/>
              </a:ext>
            </a:extLst>
          </p:cNvPr>
          <p:cNvSpPr txBox="1"/>
          <p:nvPr/>
        </p:nvSpPr>
        <p:spPr>
          <a:xfrm>
            <a:off x="628650" y="4684990"/>
            <a:ext cx="6567280" cy="369332"/>
          </a:xfrm>
          <a:prstGeom prst="rect">
            <a:avLst/>
          </a:prstGeom>
          <a:noFill/>
        </p:spPr>
        <p:txBody>
          <a:bodyPr wrap="square" rtlCol="0">
            <a:spAutoFit/>
          </a:bodyPr>
          <a:lstStyle/>
          <a:p>
            <a:r>
              <a:rPr lang="en-US" dirty="0"/>
              <a:t>x values at 97.5 percentile for varied degrees of freedom </a:t>
            </a:r>
          </a:p>
        </p:txBody>
      </p:sp>
    </p:spTree>
    <p:extLst>
      <p:ext uri="{BB962C8B-B14F-4D97-AF65-F5344CB8AC3E}">
        <p14:creationId xmlns:p14="http://schemas.microsoft.com/office/powerpoint/2010/main" val="42276091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DD2C1-B663-094B-B21C-251630FA8958}"/>
              </a:ext>
            </a:extLst>
          </p:cNvPr>
          <p:cNvSpPr>
            <a:spLocks noGrp="1"/>
          </p:cNvSpPr>
          <p:nvPr>
            <p:ph type="title"/>
          </p:nvPr>
        </p:nvSpPr>
        <p:spPr>
          <a:xfrm>
            <a:off x="1424929" y="239010"/>
            <a:ext cx="6065242" cy="994172"/>
          </a:xfrm>
        </p:spPr>
        <p:txBody>
          <a:bodyPr/>
          <a:lstStyle/>
          <a:p>
            <a:pPr algn="ctr"/>
            <a:r>
              <a:rPr lang="en-US" dirty="0"/>
              <a:t>What is a hypothesis?</a:t>
            </a:r>
          </a:p>
        </p:txBody>
      </p:sp>
      <p:sp>
        <p:nvSpPr>
          <p:cNvPr id="4" name="TextBox 3">
            <a:extLst>
              <a:ext uri="{FF2B5EF4-FFF2-40B4-BE49-F238E27FC236}">
                <a16:creationId xmlns:a16="http://schemas.microsoft.com/office/drawing/2014/main" id="{321CFA65-3956-248F-96FA-CC6D80D7A6AA}"/>
              </a:ext>
            </a:extLst>
          </p:cNvPr>
          <p:cNvSpPr txBox="1"/>
          <p:nvPr/>
        </p:nvSpPr>
        <p:spPr>
          <a:xfrm>
            <a:off x="929899" y="1398131"/>
            <a:ext cx="7772400" cy="646331"/>
          </a:xfrm>
          <a:prstGeom prst="rect">
            <a:avLst/>
          </a:prstGeom>
          <a:noFill/>
        </p:spPr>
        <p:txBody>
          <a:bodyPr wrap="square">
            <a:spAutoFit/>
          </a:bodyPr>
          <a:lstStyle/>
          <a:p>
            <a:pPr marL="285750" indent="-285750">
              <a:buFont typeface="Arial" panose="020B0604020202020204" pitchFamily="34" charset="0"/>
              <a:buChar char="•"/>
            </a:pPr>
            <a:r>
              <a:rPr lang="en-US" dirty="0"/>
              <a:t>A hypothesis is an assumption, an idea that is proposed for the sake of argument so that it can be tested to see if it might be true</a:t>
            </a:r>
          </a:p>
        </p:txBody>
      </p:sp>
    </p:spTree>
    <p:extLst>
      <p:ext uri="{BB962C8B-B14F-4D97-AF65-F5344CB8AC3E}">
        <p14:creationId xmlns:p14="http://schemas.microsoft.com/office/powerpoint/2010/main" val="25957255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One-tailed test</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100380"/>
            <a:ext cx="6148252" cy="3532343"/>
          </a:xfrm>
        </p:spPr>
        <p:txBody>
          <a:bodyPr>
            <a:normAutofit/>
          </a:bodyPr>
          <a:lstStyle/>
          <a:p>
            <a:r>
              <a:rPr lang="en-US" dirty="0"/>
              <a:t>We have two options. One-tailed or two-tailed tests. It affects how we calculate the critical region. </a:t>
            </a:r>
          </a:p>
        </p:txBody>
      </p:sp>
      <p:pic>
        <p:nvPicPr>
          <p:cNvPr id="4" name="Picture 3">
            <a:extLst>
              <a:ext uri="{FF2B5EF4-FFF2-40B4-BE49-F238E27FC236}">
                <a16:creationId xmlns:a16="http://schemas.microsoft.com/office/drawing/2014/main" id="{F42528F4-6CC0-874F-AB54-1BAF8A1D8892}"/>
              </a:ext>
            </a:extLst>
          </p:cNvPr>
          <p:cNvPicPr>
            <a:picLocks noChangeAspect="1"/>
          </p:cNvPicPr>
          <p:nvPr/>
        </p:nvPicPr>
        <p:blipFill>
          <a:blip r:embed="rId2"/>
          <a:stretch>
            <a:fillRect/>
          </a:stretch>
        </p:blipFill>
        <p:spPr>
          <a:xfrm>
            <a:off x="2950753" y="1994738"/>
            <a:ext cx="3833224" cy="2874918"/>
          </a:xfrm>
          <a:prstGeom prst="rect">
            <a:avLst/>
          </a:prstGeom>
        </p:spPr>
      </p:pic>
    </p:spTree>
    <p:extLst>
      <p:ext uri="{BB962C8B-B14F-4D97-AF65-F5344CB8AC3E}">
        <p14:creationId xmlns:p14="http://schemas.microsoft.com/office/powerpoint/2010/main" val="34143726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One-tailed test</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normAutofit/>
          </a:bodyPr>
          <a:lstStyle/>
          <a:p>
            <a:r>
              <a:rPr lang="en-US" dirty="0"/>
              <a:t>We have two options. One-tailed or two-tailed tests. It affects how we calculate the critical region. </a:t>
            </a:r>
          </a:p>
          <a:p>
            <a:endParaRPr lang="en-US" dirty="0"/>
          </a:p>
          <a:p>
            <a:r>
              <a:rPr lang="en-US" dirty="0"/>
              <a:t>In this particular example, we choose one-tailed test because we already know the last 10 year is warmer (not colder). </a:t>
            </a:r>
          </a:p>
        </p:txBody>
      </p:sp>
    </p:spTree>
    <p:extLst>
      <p:ext uri="{BB962C8B-B14F-4D97-AF65-F5344CB8AC3E}">
        <p14:creationId xmlns:p14="http://schemas.microsoft.com/office/powerpoint/2010/main" val="22199791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4. Determine the critical region</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170122"/>
            <a:ext cx="6148252" cy="3462601"/>
          </a:xfrm>
        </p:spPr>
        <p:txBody>
          <a:bodyPr>
            <a:normAutofit/>
          </a:bodyPr>
          <a:lstStyle/>
          <a:p>
            <a:r>
              <a:rPr lang="en-US" dirty="0"/>
              <a:t>Critical region is related to the percentile value. </a:t>
            </a:r>
          </a:p>
          <a:p>
            <a:r>
              <a:rPr lang="en-US" dirty="0"/>
              <a:t>For one-tail test, the critical region with the 95% confidence level is 95% percentile value</a:t>
            </a:r>
          </a:p>
        </p:txBody>
      </p:sp>
      <p:pic>
        <p:nvPicPr>
          <p:cNvPr id="6" name="Picture 5">
            <a:extLst>
              <a:ext uri="{FF2B5EF4-FFF2-40B4-BE49-F238E27FC236}">
                <a16:creationId xmlns:a16="http://schemas.microsoft.com/office/drawing/2014/main" id="{BC0F44DE-CAE1-8F48-A4FE-4A6A47A44F8F}"/>
              </a:ext>
            </a:extLst>
          </p:cNvPr>
          <p:cNvPicPr>
            <a:picLocks noChangeAspect="1"/>
          </p:cNvPicPr>
          <p:nvPr/>
        </p:nvPicPr>
        <p:blipFill>
          <a:blip r:embed="rId2"/>
          <a:stretch>
            <a:fillRect/>
          </a:stretch>
        </p:blipFill>
        <p:spPr>
          <a:xfrm>
            <a:off x="1178340" y="2372442"/>
            <a:ext cx="6539774" cy="2570217"/>
          </a:xfrm>
          <a:prstGeom prst="rect">
            <a:avLst/>
          </a:prstGeom>
        </p:spPr>
      </p:pic>
    </p:spTree>
    <p:extLst>
      <p:ext uri="{BB962C8B-B14F-4D97-AF65-F5344CB8AC3E}">
        <p14:creationId xmlns:p14="http://schemas.microsoft.com/office/powerpoint/2010/main" val="1192740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normAutofit/>
          </a:bodyPr>
          <a:lstStyle/>
          <a:p>
            <a:pPr algn="ctr"/>
            <a:r>
              <a:rPr lang="en-US" dirty="0"/>
              <a:t>Calculating the critical region</a:t>
            </a:r>
          </a:p>
        </p:txBody>
      </p:sp>
      <p:pic>
        <p:nvPicPr>
          <p:cNvPr id="6" name="Picture 5">
            <a:extLst>
              <a:ext uri="{FF2B5EF4-FFF2-40B4-BE49-F238E27FC236}">
                <a16:creationId xmlns:a16="http://schemas.microsoft.com/office/drawing/2014/main" id="{BC0F44DE-CAE1-8F48-A4FE-4A6A47A44F8F}"/>
              </a:ext>
            </a:extLst>
          </p:cNvPr>
          <p:cNvPicPr>
            <a:picLocks noChangeAspect="1"/>
          </p:cNvPicPr>
          <p:nvPr/>
        </p:nvPicPr>
        <p:blipFill>
          <a:blip r:embed="rId2"/>
          <a:stretch>
            <a:fillRect/>
          </a:stretch>
        </p:blipFill>
        <p:spPr>
          <a:xfrm>
            <a:off x="628650" y="1590233"/>
            <a:ext cx="7886700" cy="3099577"/>
          </a:xfrm>
          <a:prstGeom prst="rect">
            <a:avLst/>
          </a:prstGeom>
        </p:spPr>
      </p:pic>
      <p:pic>
        <p:nvPicPr>
          <p:cNvPr id="7" name="Picture 6">
            <a:extLst>
              <a:ext uri="{FF2B5EF4-FFF2-40B4-BE49-F238E27FC236}">
                <a16:creationId xmlns:a16="http://schemas.microsoft.com/office/drawing/2014/main" id="{14093A62-0632-D146-B4BB-550CECFB9AE9}"/>
              </a:ext>
            </a:extLst>
          </p:cNvPr>
          <p:cNvPicPr>
            <a:picLocks noChangeAspect="1"/>
          </p:cNvPicPr>
          <p:nvPr/>
        </p:nvPicPr>
        <p:blipFill>
          <a:blip r:embed="rId3"/>
          <a:stretch>
            <a:fillRect/>
          </a:stretch>
        </p:blipFill>
        <p:spPr>
          <a:xfrm>
            <a:off x="5249870" y="1082413"/>
            <a:ext cx="2493451" cy="507820"/>
          </a:xfrm>
          <a:prstGeom prst="rect">
            <a:avLst/>
          </a:prstGeom>
        </p:spPr>
      </p:pic>
    </p:spTree>
    <p:extLst>
      <p:ext uri="{BB962C8B-B14F-4D97-AF65-F5344CB8AC3E}">
        <p14:creationId xmlns:p14="http://schemas.microsoft.com/office/powerpoint/2010/main" val="933305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11CA2DA-BA19-7E45-A4F6-0FE1A10AD7D1}"/>
              </a:ext>
            </a:extLst>
          </p:cNvPr>
          <p:cNvSpPr/>
          <p:nvPr/>
        </p:nvSpPr>
        <p:spPr>
          <a:xfrm>
            <a:off x="1410347" y="3611105"/>
            <a:ext cx="6323308" cy="11856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Calculating the critical region</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normAutofit/>
          </a:bodyPr>
          <a:lstStyle/>
          <a:p>
            <a:r>
              <a:rPr lang="en-US" dirty="0"/>
              <a:t>Critical region is related to the percentile value. </a:t>
            </a:r>
          </a:p>
          <a:p>
            <a:r>
              <a:rPr lang="en-US" dirty="0"/>
              <a:t>For one-tail test, the critical region with the 95% confidence level is 95% percentile value</a:t>
            </a:r>
          </a:p>
          <a:p>
            <a:r>
              <a:rPr lang="en-US" dirty="0"/>
              <a:t>Look for the t-value at 0.95 = CDF(</a:t>
            </a:r>
            <a:r>
              <a:rPr lang="en-US" dirty="0" err="1"/>
              <a:t>t,d.f</a:t>
            </a:r>
            <a:r>
              <a:rPr lang="en-US" dirty="0"/>
              <a:t>.=9) where CDF is the cumulative distribution function. </a:t>
            </a:r>
          </a:p>
          <a:p>
            <a:r>
              <a:rPr lang="en-US" dirty="0"/>
              <a:t>This can be done using the inverse CDF</a:t>
            </a:r>
          </a:p>
        </p:txBody>
      </p:sp>
      <p:pic>
        <p:nvPicPr>
          <p:cNvPr id="7" name="Picture 6">
            <a:extLst>
              <a:ext uri="{FF2B5EF4-FFF2-40B4-BE49-F238E27FC236}">
                <a16:creationId xmlns:a16="http://schemas.microsoft.com/office/drawing/2014/main" id="{102ABF38-F037-694A-B668-7A9EC7F052ED}"/>
              </a:ext>
            </a:extLst>
          </p:cNvPr>
          <p:cNvPicPr>
            <a:picLocks noChangeAspect="1"/>
          </p:cNvPicPr>
          <p:nvPr/>
        </p:nvPicPr>
        <p:blipFill>
          <a:blip r:embed="rId2"/>
          <a:stretch>
            <a:fillRect/>
          </a:stretch>
        </p:blipFill>
        <p:spPr>
          <a:xfrm>
            <a:off x="1959429" y="3706225"/>
            <a:ext cx="5062220" cy="856249"/>
          </a:xfrm>
          <a:prstGeom prst="rect">
            <a:avLst/>
          </a:prstGeom>
        </p:spPr>
      </p:pic>
    </p:spTree>
    <p:extLst>
      <p:ext uri="{BB962C8B-B14F-4D97-AF65-F5344CB8AC3E}">
        <p14:creationId xmlns:p14="http://schemas.microsoft.com/office/powerpoint/2010/main" val="26004617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8747825-CF4B-4C4C-B712-8BBC43D93255}"/>
              </a:ext>
            </a:extLst>
          </p:cNvPr>
          <p:cNvSpPr/>
          <p:nvPr/>
        </p:nvSpPr>
        <p:spPr>
          <a:xfrm>
            <a:off x="1162373" y="1139125"/>
            <a:ext cx="6834752" cy="137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Calculating the critical region</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normAutofit/>
          </a:bodyPr>
          <a:lstStyle/>
          <a:p>
            <a:endParaRPr lang="en-US" dirty="0"/>
          </a:p>
          <a:p>
            <a:endParaRPr lang="en-US" dirty="0"/>
          </a:p>
          <a:p>
            <a:endParaRPr lang="en-US" dirty="0"/>
          </a:p>
          <a:p>
            <a:endParaRPr lang="en-US" dirty="0"/>
          </a:p>
          <a:p>
            <a:r>
              <a:rPr lang="en-US" dirty="0"/>
              <a:t>This is a one-tailed test (for two-tailed test, use 97.5 percentile OR </a:t>
            </a:r>
            <a:r>
              <a:rPr lang="en-US" dirty="0">
                <a:latin typeface="Symbol" pitchFamily="2" charset="2"/>
              </a:rPr>
              <a:t>a</a:t>
            </a:r>
            <a:r>
              <a:rPr lang="en-US" dirty="0"/>
              <a:t>/2 instead of </a:t>
            </a:r>
            <a:r>
              <a:rPr lang="en-US" dirty="0">
                <a:latin typeface="Symbol" pitchFamily="2" charset="2"/>
              </a:rPr>
              <a:t>a</a:t>
            </a:r>
            <a:r>
              <a:rPr lang="en-US" dirty="0"/>
              <a:t> itself)</a:t>
            </a:r>
          </a:p>
          <a:p>
            <a:r>
              <a:rPr lang="en-US" dirty="0"/>
              <a:t>In this case (df = 9), the critical t-value is 1.8 with </a:t>
            </a:r>
            <a:r>
              <a:rPr lang="en-US" dirty="0">
                <a:latin typeface="Symbol" pitchFamily="2" charset="2"/>
              </a:rPr>
              <a:t>a</a:t>
            </a:r>
            <a:r>
              <a:rPr lang="en-US" dirty="0"/>
              <a:t> value of 0.05</a:t>
            </a:r>
          </a:p>
        </p:txBody>
      </p:sp>
      <p:pic>
        <p:nvPicPr>
          <p:cNvPr id="7" name="Picture 6">
            <a:extLst>
              <a:ext uri="{FF2B5EF4-FFF2-40B4-BE49-F238E27FC236}">
                <a16:creationId xmlns:a16="http://schemas.microsoft.com/office/drawing/2014/main" id="{102ABF38-F037-694A-B668-7A9EC7F052ED}"/>
              </a:ext>
            </a:extLst>
          </p:cNvPr>
          <p:cNvPicPr>
            <a:picLocks noChangeAspect="1"/>
          </p:cNvPicPr>
          <p:nvPr/>
        </p:nvPicPr>
        <p:blipFill>
          <a:blip r:embed="rId2"/>
          <a:stretch>
            <a:fillRect/>
          </a:stretch>
        </p:blipFill>
        <p:spPr>
          <a:xfrm>
            <a:off x="1907177" y="1369219"/>
            <a:ext cx="5062220" cy="856249"/>
          </a:xfrm>
          <a:prstGeom prst="rect">
            <a:avLst/>
          </a:prstGeom>
        </p:spPr>
      </p:pic>
    </p:spTree>
    <p:extLst>
      <p:ext uri="{BB962C8B-B14F-4D97-AF65-F5344CB8AC3E}">
        <p14:creationId xmlns:p14="http://schemas.microsoft.com/office/powerpoint/2010/main" val="16061414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3131F4F-B433-1A48-BB97-B8755D055CBC}"/>
              </a:ext>
            </a:extLst>
          </p:cNvPr>
          <p:cNvSpPr/>
          <p:nvPr/>
        </p:nvSpPr>
        <p:spPr>
          <a:xfrm>
            <a:off x="1046135" y="3178590"/>
            <a:ext cx="6834752" cy="137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normAutofit fontScale="90000"/>
          </a:bodyPr>
          <a:lstStyle/>
          <a:p>
            <a:pPr algn="ctr"/>
            <a:r>
              <a:rPr lang="en-US" dirty="0"/>
              <a:t>5. Evaluate whether data is within the critical region</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normAutofit/>
          </a:bodyPr>
          <a:lstStyle/>
          <a:p>
            <a:r>
              <a:rPr lang="en-US" dirty="0"/>
              <a:t>Calculate the t-value of the data: </a:t>
            </a:r>
          </a:p>
          <a:p>
            <a:r>
              <a:rPr lang="en-US" dirty="0"/>
              <a:t>x: Mean temperature from the last 10 years</a:t>
            </a:r>
          </a:p>
          <a:p>
            <a:r>
              <a:rPr lang="en-US" dirty="0">
                <a:latin typeface="Symbol" pitchFamily="2" charset="2"/>
              </a:rPr>
              <a:t>m</a:t>
            </a:r>
            <a:r>
              <a:rPr lang="en-US" dirty="0"/>
              <a:t>: Long term mean temperature</a:t>
            </a:r>
          </a:p>
          <a:p>
            <a:r>
              <a:rPr lang="en-US" dirty="0"/>
              <a:t>t-value is (signal)/(standard error)</a:t>
            </a:r>
          </a:p>
        </p:txBody>
      </p:sp>
      <p:pic>
        <p:nvPicPr>
          <p:cNvPr id="5" name="Picture 4">
            <a:extLst>
              <a:ext uri="{FF2B5EF4-FFF2-40B4-BE49-F238E27FC236}">
                <a16:creationId xmlns:a16="http://schemas.microsoft.com/office/drawing/2014/main" id="{4822820C-BD3E-4D45-ACDE-55D9A1CA8040}"/>
              </a:ext>
            </a:extLst>
          </p:cNvPr>
          <p:cNvPicPr>
            <a:picLocks noChangeAspect="1"/>
          </p:cNvPicPr>
          <p:nvPr/>
        </p:nvPicPr>
        <p:blipFill>
          <a:blip r:embed="rId2"/>
          <a:stretch>
            <a:fillRect/>
          </a:stretch>
        </p:blipFill>
        <p:spPr>
          <a:xfrm>
            <a:off x="2204357" y="3375440"/>
            <a:ext cx="4038600" cy="977900"/>
          </a:xfrm>
          <a:prstGeom prst="rect">
            <a:avLst/>
          </a:prstGeom>
        </p:spPr>
      </p:pic>
    </p:spTree>
    <p:extLst>
      <p:ext uri="{BB962C8B-B14F-4D97-AF65-F5344CB8AC3E}">
        <p14:creationId xmlns:p14="http://schemas.microsoft.com/office/powerpoint/2010/main" val="9195727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66A6690-259F-B94D-A6B1-6A30A1B37C11}"/>
              </a:ext>
            </a:extLst>
          </p:cNvPr>
          <p:cNvSpPr/>
          <p:nvPr/>
        </p:nvSpPr>
        <p:spPr>
          <a:xfrm>
            <a:off x="811374" y="1179383"/>
            <a:ext cx="3613392" cy="85997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a:xfrm>
            <a:off x="271220" y="273844"/>
            <a:ext cx="8244130" cy="905538"/>
          </a:xfrm>
        </p:spPr>
        <p:txBody>
          <a:bodyPr>
            <a:normAutofit fontScale="90000"/>
          </a:bodyPr>
          <a:lstStyle/>
          <a:p>
            <a:pPr algn="ctr"/>
            <a:r>
              <a:rPr lang="en-US" dirty="0"/>
              <a:t>5. Evaluate whether data is within the critical region</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2510725"/>
            <a:ext cx="6148252" cy="2121998"/>
          </a:xfrm>
        </p:spPr>
        <p:txBody>
          <a:bodyPr>
            <a:normAutofit/>
          </a:bodyPr>
          <a:lstStyle/>
          <a:p>
            <a:r>
              <a:rPr lang="en-US" dirty="0"/>
              <a:t>x = 64.2°F (from last 10 years)</a:t>
            </a:r>
          </a:p>
          <a:p>
            <a:r>
              <a:rPr lang="en-US" dirty="0">
                <a:latin typeface="Symbol" pitchFamily="2" charset="2"/>
              </a:rPr>
              <a:t>m</a:t>
            </a:r>
            <a:r>
              <a:rPr lang="en-US" dirty="0"/>
              <a:t> = 61.9°F (long-term mean)</a:t>
            </a:r>
          </a:p>
          <a:p>
            <a:r>
              <a:rPr lang="en-US" dirty="0"/>
              <a:t>s = 1.5 °F (standard deviation of last 10 years)</a:t>
            </a:r>
          </a:p>
          <a:p>
            <a:r>
              <a:rPr lang="en-US" dirty="0"/>
              <a:t>t-value is 4.8, which is much larger than the critical value of 1.8. </a:t>
            </a:r>
          </a:p>
        </p:txBody>
      </p:sp>
      <p:pic>
        <p:nvPicPr>
          <p:cNvPr id="5" name="Picture 4">
            <a:extLst>
              <a:ext uri="{FF2B5EF4-FFF2-40B4-BE49-F238E27FC236}">
                <a16:creationId xmlns:a16="http://schemas.microsoft.com/office/drawing/2014/main" id="{4822820C-BD3E-4D45-ACDE-55D9A1CA8040}"/>
              </a:ext>
            </a:extLst>
          </p:cNvPr>
          <p:cNvPicPr>
            <a:picLocks noChangeAspect="1"/>
          </p:cNvPicPr>
          <p:nvPr/>
        </p:nvPicPr>
        <p:blipFill>
          <a:blip r:embed="rId2"/>
          <a:stretch>
            <a:fillRect/>
          </a:stretch>
        </p:blipFill>
        <p:spPr>
          <a:xfrm>
            <a:off x="1211035" y="1268016"/>
            <a:ext cx="2819479" cy="682704"/>
          </a:xfrm>
          <a:prstGeom prst="rect">
            <a:avLst/>
          </a:prstGeom>
        </p:spPr>
      </p:pic>
    </p:spTree>
    <p:extLst>
      <p:ext uri="{BB962C8B-B14F-4D97-AF65-F5344CB8AC3E}">
        <p14:creationId xmlns:p14="http://schemas.microsoft.com/office/powerpoint/2010/main" val="6096662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normAutofit fontScale="90000"/>
          </a:bodyPr>
          <a:lstStyle/>
          <a:p>
            <a:pPr algn="ctr"/>
            <a:r>
              <a:rPr lang="en-US" dirty="0"/>
              <a:t>5. Evaluate whether data is within the critical region</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541417"/>
            <a:ext cx="6148252" cy="3091306"/>
          </a:xfrm>
        </p:spPr>
        <p:txBody>
          <a:bodyPr>
            <a:normAutofit/>
          </a:bodyPr>
          <a:lstStyle/>
          <a:p>
            <a:r>
              <a:rPr lang="en-US" dirty="0"/>
              <a:t>If the null hypothesis is correct, the t-value will be t&lt;</a:t>
            </a:r>
            <a:r>
              <a:rPr lang="en-US" dirty="0" err="1"/>
              <a:t>t</a:t>
            </a:r>
            <a:r>
              <a:rPr lang="en-US" baseline="-25000" dirty="0" err="1"/>
              <a:t>crit</a:t>
            </a:r>
            <a:r>
              <a:rPr lang="en-US" dirty="0"/>
              <a:t> for the confidence level (95%) </a:t>
            </a:r>
          </a:p>
          <a:p>
            <a:r>
              <a:rPr lang="en-US" dirty="0"/>
              <a:t>t&gt;</a:t>
            </a:r>
            <a:r>
              <a:rPr lang="en-US" dirty="0" err="1"/>
              <a:t>t</a:t>
            </a:r>
            <a:r>
              <a:rPr lang="en-US" baseline="-25000" dirty="0" err="1"/>
              <a:t>crit</a:t>
            </a:r>
            <a:r>
              <a:rPr lang="en-US" dirty="0"/>
              <a:t>: we reject the null hypothesis</a:t>
            </a:r>
          </a:p>
          <a:p>
            <a:r>
              <a:rPr lang="en-US" dirty="0"/>
              <a:t>Random sampling cannot explain the warm temperature from the last 10 years! </a:t>
            </a:r>
          </a:p>
          <a:p>
            <a:r>
              <a:rPr lang="en-US" dirty="0"/>
              <a:t>(p-value) What’s the probability of getting the observed signal by random sampling: 		p=1-CDF(</a:t>
            </a:r>
            <a:r>
              <a:rPr lang="en-US" dirty="0" err="1"/>
              <a:t>tvalue,df</a:t>
            </a:r>
            <a:r>
              <a:rPr lang="en-US" dirty="0"/>
              <a:t>)					p=0.0005 (0.05%). </a:t>
            </a:r>
          </a:p>
        </p:txBody>
      </p:sp>
    </p:spTree>
    <p:extLst>
      <p:ext uri="{BB962C8B-B14F-4D97-AF65-F5344CB8AC3E}">
        <p14:creationId xmlns:p14="http://schemas.microsoft.com/office/powerpoint/2010/main" val="26939123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r>
              <a:rPr lang="en-US" dirty="0"/>
              <a:t>Parametric vs Non-parametric statistics</a:t>
            </a:r>
          </a:p>
        </p:txBody>
      </p:sp>
      <p:sp>
        <p:nvSpPr>
          <p:cNvPr id="14" name="TextBox 13">
            <a:extLst>
              <a:ext uri="{FF2B5EF4-FFF2-40B4-BE49-F238E27FC236}">
                <a16:creationId xmlns:a16="http://schemas.microsoft.com/office/drawing/2014/main" id="{50BC1A3C-92F6-AB41-B159-3814154704D1}"/>
              </a:ext>
            </a:extLst>
          </p:cNvPr>
          <p:cNvSpPr txBox="1"/>
          <p:nvPr/>
        </p:nvSpPr>
        <p:spPr>
          <a:xfrm>
            <a:off x="5529216" y="1402080"/>
            <a:ext cx="3283857" cy="2862322"/>
          </a:xfrm>
          <a:prstGeom prst="rect">
            <a:avLst/>
          </a:prstGeom>
          <a:noFill/>
        </p:spPr>
        <p:txBody>
          <a:bodyPr wrap="square" rtlCol="0">
            <a:spAutoFit/>
          </a:bodyPr>
          <a:lstStyle/>
          <a:p>
            <a:r>
              <a:rPr lang="en-US" dirty="0"/>
              <a:t>Bootstrap method: </a:t>
            </a:r>
          </a:p>
          <a:p>
            <a:endParaRPr lang="en-US" dirty="0"/>
          </a:p>
          <a:p>
            <a:r>
              <a:rPr lang="en-US" dirty="0"/>
              <a:t>N=10-year random sampling</a:t>
            </a:r>
          </a:p>
          <a:p>
            <a:r>
              <a:rPr lang="en-US" dirty="0"/>
              <a:t>Repeated K=1000 times</a:t>
            </a:r>
          </a:p>
          <a:p>
            <a:endParaRPr lang="en-US" dirty="0"/>
          </a:p>
          <a:p>
            <a:r>
              <a:rPr lang="en-US" dirty="0"/>
              <a:t>This is a non-parametric statistics. We did not make assumptions about the distribution of 10-year mean data. </a:t>
            </a:r>
          </a:p>
        </p:txBody>
      </p:sp>
      <p:pic>
        <p:nvPicPr>
          <p:cNvPr id="6" name="Picture 5">
            <a:extLst>
              <a:ext uri="{FF2B5EF4-FFF2-40B4-BE49-F238E27FC236}">
                <a16:creationId xmlns:a16="http://schemas.microsoft.com/office/drawing/2014/main" id="{C7121523-5DA3-9A4F-A041-315FAAD39CD8}"/>
              </a:ext>
            </a:extLst>
          </p:cNvPr>
          <p:cNvPicPr>
            <a:picLocks noChangeAspect="1"/>
          </p:cNvPicPr>
          <p:nvPr/>
        </p:nvPicPr>
        <p:blipFill>
          <a:blip r:embed="rId3"/>
          <a:stretch>
            <a:fillRect/>
          </a:stretch>
        </p:blipFill>
        <p:spPr>
          <a:xfrm>
            <a:off x="712651" y="1238250"/>
            <a:ext cx="4479835" cy="3359876"/>
          </a:xfrm>
          <a:prstGeom prst="rect">
            <a:avLst/>
          </a:prstGeom>
        </p:spPr>
      </p:pic>
    </p:spTree>
    <p:extLst>
      <p:ext uri="{BB962C8B-B14F-4D97-AF65-F5344CB8AC3E}">
        <p14:creationId xmlns:p14="http://schemas.microsoft.com/office/powerpoint/2010/main" val="2465195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DD2C1-B663-094B-B21C-251630FA8958}"/>
              </a:ext>
            </a:extLst>
          </p:cNvPr>
          <p:cNvSpPr>
            <a:spLocks noGrp="1"/>
          </p:cNvSpPr>
          <p:nvPr>
            <p:ph type="title"/>
          </p:nvPr>
        </p:nvSpPr>
        <p:spPr>
          <a:xfrm>
            <a:off x="1424929" y="239010"/>
            <a:ext cx="6065242" cy="994172"/>
          </a:xfrm>
        </p:spPr>
        <p:txBody>
          <a:bodyPr/>
          <a:lstStyle/>
          <a:p>
            <a:pPr algn="ctr"/>
            <a:r>
              <a:rPr lang="en-US" dirty="0"/>
              <a:t>What is a hypothesis?</a:t>
            </a:r>
          </a:p>
        </p:txBody>
      </p:sp>
      <p:sp>
        <p:nvSpPr>
          <p:cNvPr id="4" name="Content Placeholder 3">
            <a:extLst>
              <a:ext uri="{FF2B5EF4-FFF2-40B4-BE49-F238E27FC236}">
                <a16:creationId xmlns:a16="http://schemas.microsoft.com/office/drawing/2014/main" id="{D2C2A6AB-92AD-C24F-BE9F-FDD7427E806B}"/>
              </a:ext>
            </a:extLst>
          </p:cNvPr>
          <p:cNvSpPr>
            <a:spLocks noGrp="1"/>
          </p:cNvSpPr>
          <p:nvPr>
            <p:ph idx="1"/>
          </p:nvPr>
        </p:nvSpPr>
        <p:spPr>
          <a:xfrm>
            <a:off x="1686187" y="1369219"/>
            <a:ext cx="6065242" cy="3263504"/>
          </a:xfrm>
        </p:spPr>
        <p:txBody>
          <a:bodyPr/>
          <a:lstStyle/>
          <a:p>
            <a:r>
              <a:rPr lang="en-US" dirty="0"/>
              <a:t>Null Hypothesis</a:t>
            </a:r>
          </a:p>
          <a:p>
            <a:endParaRPr lang="en-US" dirty="0"/>
          </a:p>
          <a:p>
            <a:endParaRPr lang="en-US" dirty="0"/>
          </a:p>
        </p:txBody>
      </p:sp>
    </p:spTree>
    <p:extLst>
      <p:ext uri="{BB962C8B-B14F-4D97-AF65-F5344CB8AC3E}">
        <p14:creationId xmlns:p14="http://schemas.microsoft.com/office/powerpoint/2010/main" val="31901030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r>
              <a:rPr lang="en-US" dirty="0"/>
              <a:t>Parametric vs Non-parametric statistics</a:t>
            </a:r>
          </a:p>
        </p:txBody>
      </p:sp>
      <p:sp>
        <p:nvSpPr>
          <p:cNvPr id="14" name="TextBox 13">
            <a:extLst>
              <a:ext uri="{FF2B5EF4-FFF2-40B4-BE49-F238E27FC236}">
                <a16:creationId xmlns:a16="http://schemas.microsoft.com/office/drawing/2014/main" id="{50BC1A3C-92F6-AB41-B159-3814154704D1}"/>
              </a:ext>
            </a:extLst>
          </p:cNvPr>
          <p:cNvSpPr txBox="1"/>
          <p:nvPr/>
        </p:nvSpPr>
        <p:spPr>
          <a:xfrm>
            <a:off x="5529216" y="1402080"/>
            <a:ext cx="3283857" cy="2308324"/>
          </a:xfrm>
          <a:prstGeom prst="rect">
            <a:avLst/>
          </a:prstGeom>
          <a:noFill/>
        </p:spPr>
        <p:txBody>
          <a:bodyPr wrap="square" rtlCol="0">
            <a:spAutoFit/>
          </a:bodyPr>
          <a:lstStyle/>
          <a:p>
            <a:r>
              <a:rPr lang="en-US" dirty="0"/>
              <a:t>t-test</a:t>
            </a:r>
          </a:p>
          <a:p>
            <a:endParaRPr lang="en-US" dirty="0"/>
          </a:p>
          <a:p>
            <a:r>
              <a:rPr lang="en-US" dirty="0"/>
              <a:t>Uses Student’s t-distribution. </a:t>
            </a:r>
          </a:p>
          <a:p>
            <a:endParaRPr lang="en-US" dirty="0"/>
          </a:p>
          <a:p>
            <a:r>
              <a:rPr lang="en-US" dirty="0"/>
              <a:t>This is a parametric statistics. We assumed that the distribution of 10-year mean data follows a known distribution. </a:t>
            </a:r>
          </a:p>
        </p:txBody>
      </p:sp>
      <p:pic>
        <p:nvPicPr>
          <p:cNvPr id="4" name="Picture 3">
            <a:extLst>
              <a:ext uri="{FF2B5EF4-FFF2-40B4-BE49-F238E27FC236}">
                <a16:creationId xmlns:a16="http://schemas.microsoft.com/office/drawing/2014/main" id="{F661B378-06A4-3740-9077-E901D62FEB91}"/>
              </a:ext>
            </a:extLst>
          </p:cNvPr>
          <p:cNvPicPr>
            <a:picLocks noChangeAspect="1"/>
          </p:cNvPicPr>
          <p:nvPr/>
        </p:nvPicPr>
        <p:blipFill>
          <a:blip r:embed="rId3"/>
          <a:stretch>
            <a:fillRect/>
          </a:stretch>
        </p:blipFill>
        <p:spPr>
          <a:xfrm>
            <a:off x="748936" y="1190223"/>
            <a:ext cx="4450976" cy="3338232"/>
          </a:xfrm>
          <a:prstGeom prst="rect">
            <a:avLst/>
          </a:prstGeom>
        </p:spPr>
      </p:pic>
    </p:spTree>
    <p:extLst>
      <p:ext uri="{BB962C8B-B14F-4D97-AF65-F5344CB8AC3E}">
        <p14:creationId xmlns:p14="http://schemas.microsoft.com/office/powerpoint/2010/main" val="11108631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DFDE4-866A-DD44-B98A-E0A5DAEFAF9E}"/>
              </a:ext>
            </a:extLst>
          </p:cNvPr>
          <p:cNvSpPr>
            <a:spLocks noGrp="1"/>
          </p:cNvSpPr>
          <p:nvPr>
            <p:ph type="title"/>
          </p:nvPr>
        </p:nvSpPr>
        <p:spPr/>
        <p:txBody>
          <a:bodyPr/>
          <a:lstStyle/>
          <a:p>
            <a:r>
              <a:rPr lang="en-US" dirty="0"/>
              <a:t>Type I vs II errors</a:t>
            </a:r>
          </a:p>
        </p:txBody>
      </p:sp>
      <p:sp>
        <p:nvSpPr>
          <p:cNvPr id="3" name="Content Placeholder 2">
            <a:extLst>
              <a:ext uri="{FF2B5EF4-FFF2-40B4-BE49-F238E27FC236}">
                <a16:creationId xmlns:a16="http://schemas.microsoft.com/office/drawing/2014/main" id="{2B455043-AF6F-9543-95C8-3CBF8252C699}"/>
              </a:ext>
            </a:extLst>
          </p:cNvPr>
          <p:cNvSpPr>
            <a:spLocks noGrp="1"/>
          </p:cNvSpPr>
          <p:nvPr>
            <p:ph idx="1"/>
          </p:nvPr>
        </p:nvSpPr>
        <p:spPr/>
        <p:txBody>
          <a:bodyPr>
            <a:normAutofit/>
          </a:bodyPr>
          <a:lstStyle/>
          <a:p>
            <a:r>
              <a:rPr lang="en-US" dirty="0"/>
              <a:t>There are 4 possible outcomes of the hypothesis testing</a:t>
            </a:r>
          </a:p>
          <a:p>
            <a:r>
              <a:rPr lang="en-US" dirty="0"/>
              <a:t>1. Null hypothesis is NOT true, and the t-test rejects the null hypothesis (true positive)</a:t>
            </a:r>
          </a:p>
          <a:p>
            <a:r>
              <a:rPr lang="en-US" dirty="0"/>
              <a:t>2. Null hypothesis is true, and the t-test does not reject the null hypothesis (true negative)</a:t>
            </a:r>
          </a:p>
          <a:p>
            <a:r>
              <a:rPr lang="en-US" dirty="0"/>
              <a:t>3. Null hypothesis is true, and the the t-test rejects the null hypothesis (false positive = Type I error)</a:t>
            </a:r>
          </a:p>
          <a:p>
            <a:r>
              <a:rPr lang="en-US" dirty="0"/>
              <a:t>4. Null hypothesis is NOT true, and the t-test does not reject the null hypothesis (false negative = Type II error) </a:t>
            </a:r>
          </a:p>
        </p:txBody>
      </p:sp>
    </p:spTree>
    <p:extLst>
      <p:ext uri="{BB962C8B-B14F-4D97-AF65-F5344CB8AC3E}">
        <p14:creationId xmlns:p14="http://schemas.microsoft.com/office/powerpoint/2010/main" val="5181683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E703C-171B-7648-979F-3406BDA51AE2}"/>
              </a:ext>
            </a:extLst>
          </p:cNvPr>
          <p:cNvSpPr>
            <a:spLocks noGrp="1"/>
          </p:cNvSpPr>
          <p:nvPr>
            <p:ph type="title"/>
          </p:nvPr>
        </p:nvSpPr>
        <p:spPr/>
        <p:txBody>
          <a:bodyPr/>
          <a:lstStyle/>
          <a:p>
            <a:r>
              <a:rPr lang="en-US" dirty="0"/>
              <a:t>Type I error</a:t>
            </a:r>
          </a:p>
        </p:txBody>
      </p:sp>
      <p:sp>
        <p:nvSpPr>
          <p:cNvPr id="3" name="Content Placeholder 2">
            <a:extLst>
              <a:ext uri="{FF2B5EF4-FFF2-40B4-BE49-F238E27FC236}">
                <a16:creationId xmlns:a16="http://schemas.microsoft.com/office/drawing/2014/main" id="{DF5AE369-66A5-DA46-85D9-D4410FD41FD9}"/>
              </a:ext>
            </a:extLst>
          </p:cNvPr>
          <p:cNvSpPr>
            <a:spLocks noGrp="1"/>
          </p:cNvSpPr>
          <p:nvPr>
            <p:ph idx="1"/>
          </p:nvPr>
        </p:nvSpPr>
        <p:spPr/>
        <p:txBody>
          <a:bodyPr>
            <a:normAutofit fontScale="92500" lnSpcReduction="10000"/>
          </a:bodyPr>
          <a:lstStyle/>
          <a:p>
            <a:r>
              <a:rPr lang="en-US" dirty="0"/>
              <a:t>False positive</a:t>
            </a:r>
          </a:p>
          <a:p>
            <a:endParaRPr lang="en-US" dirty="0"/>
          </a:p>
          <a:p>
            <a:r>
              <a:rPr lang="en-US" dirty="0"/>
              <a:t>Random sampling can sometimes create a strong signal. </a:t>
            </a:r>
          </a:p>
          <a:p>
            <a:r>
              <a:rPr lang="en-US" dirty="0"/>
              <a:t>If confidence level is 95%, this happens at 5% probability (the “</a:t>
            </a:r>
            <a:r>
              <a:rPr lang="en-US" dirty="0">
                <a:latin typeface="Symbol" pitchFamily="2" charset="2"/>
              </a:rPr>
              <a:t>a”</a:t>
            </a:r>
            <a:r>
              <a:rPr lang="en-US" dirty="0"/>
              <a:t> value is the probability of committing Type I error)</a:t>
            </a:r>
          </a:p>
          <a:p>
            <a:endParaRPr lang="en-US" dirty="0"/>
          </a:p>
          <a:p>
            <a:r>
              <a:rPr lang="en-US" dirty="0"/>
              <a:t>To reduce the Type I error, increase the confidence level (i.e. lower the </a:t>
            </a:r>
            <a:r>
              <a:rPr lang="en-US" dirty="0">
                <a:latin typeface="Symbol" pitchFamily="2" charset="2"/>
              </a:rPr>
              <a:t>a</a:t>
            </a:r>
            <a:r>
              <a:rPr lang="en-US" dirty="0"/>
              <a:t> value). Higher level of confidence requires a stronger t-value in order to reject H</a:t>
            </a:r>
            <a:r>
              <a:rPr lang="en-US" baseline="-25000" dirty="0"/>
              <a:t>0</a:t>
            </a:r>
            <a:r>
              <a:rPr lang="en-US" dirty="0"/>
              <a:t>.</a:t>
            </a:r>
          </a:p>
          <a:p>
            <a:pPr marL="0" indent="0">
              <a:buNone/>
            </a:pPr>
            <a:r>
              <a:rPr lang="en-US" dirty="0"/>
              <a:t>  </a:t>
            </a:r>
          </a:p>
        </p:txBody>
      </p:sp>
    </p:spTree>
    <p:extLst>
      <p:ext uri="{BB962C8B-B14F-4D97-AF65-F5344CB8AC3E}">
        <p14:creationId xmlns:p14="http://schemas.microsoft.com/office/powerpoint/2010/main" val="4026420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E703C-171B-7648-979F-3406BDA51AE2}"/>
              </a:ext>
            </a:extLst>
          </p:cNvPr>
          <p:cNvSpPr>
            <a:spLocks noGrp="1"/>
          </p:cNvSpPr>
          <p:nvPr>
            <p:ph type="title"/>
          </p:nvPr>
        </p:nvSpPr>
        <p:spPr/>
        <p:txBody>
          <a:bodyPr/>
          <a:lstStyle/>
          <a:p>
            <a:r>
              <a:rPr lang="en-US" dirty="0"/>
              <a:t>Type II error</a:t>
            </a:r>
          </a:p>
        </p:txBody>
      </p:sp>
      <p:sp>
        <p:nvSpPr>
          <p:cNvPr id="3" name="Content Placeholder 2">
            <a:extLst>
              <a:ext uri="{FF2B5EF4-FFF2-40B4-BE49-F238E27FC236}">
                <a16:creationId xmlns:a16="http://schemas.microsoft.com/office/drawing/2014/main" id="{DF5AE369-66A5-DA46-85D9-D4410FD41FD9}"/>
              </a:ext>
            </a:extLst>
          </p:cNvPr>
          <p:cNvSpPr>
            <a:spLocks noGrp="1"/>
          </p:cNvSpPr>
          <p:nvPr>
            <p:ph idx="1"/>
          </p:nvPr>
        </p:nvSpPr>
        <p:spPr/>
        <p:txBody>
          <a:bodyPr>
            <a:normAutofit/>
          </a:bodyPr>
          <a:lstStyle/>
          <a:p>
            <a:r>
              <a:rPr lang="en-US" dirty="0"/>
              <a:t>False negative</a:t>
            </a:r>
          </a:p>
          <a:p>
            <a:endParaRPr lang="en-US" dirty="0"/>
          </a:p>
          <a:p>
            <a:r>
              <a:rPr lang="en-US" dirty="0"/>
              <a:t>The signal is not very strong and/or sample size is small. </a:t>
            </a:r>
          </a:p>
          <a:p>
            <a:r>
              <a:rPr lang="en-US" dirty="0"/>
              <a:t>If the confidence level is very high, type II error can occur. </a:t>
            </a:r>
          </a:p>
          <a:p>
            <a:endParaRPr lang="en-US" dirty="0"/>
          </a:p>
          <a:p>
            <a:r>
              <a:rPr lang="en-US" dirty="0"/>
              <a:t>To reduce the Type II error while keeping certain confidence level,  it is necessary to collect more data. You should not just lower the confidence level to get the result you want. </a:t>
            </a:r>
          </a:p>
        </p:txBody>
      </p:sp>
    </p:spTree>
    <p:extLst>
      <p:ext uri="{BB962C8B-B14F-4D97-AF65-F5344CB8AC3E}">
        <p14:creationId xmlns:p14="http://schemas.microsoft.com/office/powerpoint/2010/main" val="40192598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9FFDC-03D4-F843-9A39-16027430BC13}"/>
              </a:ext>
            </a:extLst>
          </p:cNvPr>
          <p:cNvSpPr>
            <a:spLocks noGrp="1"/>
          </p:cNvSpPr>
          <p:nvPr>
            <p:ph type="title"/>
          </p:nvPr>
        </p:nvSpPr>
        <p:spPr/>
        <p:txBody>
          <a:bodyPr/>
          <a:lstStyle/>
          <a:p>
            <a:r>
              <a:rPr lang="en-US" dirty="0"/>
              <a:t>Useful MATLAB functions</a:t>
            </a:r>
          </a:p>
        </p:txBody>
      </p:sp>
      <p:sp>
        <p:nvSpPr>
          <p:cNvPr id="3" name="Content Placeholder 2">
            <a:extLst>
              <a:ext uri="{FF2B5EF4-FFF2-40B4-BE49-F238E27FC236}">
                <a16:creationId xmlns:a16="http://schemas.microsoft.com/office/drawing/2014/main" id="{E20FB4DA-CB2B-534E-B673-BD7BA5B9B6B5}"/>
              </a:ext>
            </a:extLst>
          </p:cNvPr>
          <p:cNvSpPr>
            <a:spLocks noGrp="1"/>
          </p:cNvSpPr>
          <p:nvPr>
            <p:ph idx="1"/>
          </p:nvPr>
        </p:nvSpPr>
        <p:spPr/>
        <p:txBody>
          <a:bodyPr/>
          <a:lstStyle/>
          <a:p>
            <a:r>
              <a:rPr lang="en-US" dirty="0" err="1"/>
              <a:t>tpdf</a:t>
            </a:r>
            <a:r>
              <a:rPr lang="en-US" dirty="0"/>
              <a:t>(</a:t>
            </a:r>
            <a:r>
              <a:rPr lang="en-US" dirty="0" err="1"/>
              <a:t>X,df</a:t>
            </a:r>
            <a:r>
              <a:rPr lang="en-US" dirty="0"/>
              <a:t>) returns the values of t-distribution at X with a given degree of freedom (df)</a:t>
            </a:r>
          </a:p>
          <a:p>
            <a:endParaRPr lang="en-US" dirty="0"/>
          </a:p>
          <a:p>
            <a:r>
              <a:rPr lang="en-US" dirty="0" err="1"/>
              <a:t>tcdf</a:t>
            </a:r>
            <a:r>
              <a:rPr lang="en-US" dirty="0"/>
              <a:t>(</a:t>
            </a:r>
            <a:r>
              <a:rPr lang="en-US" dirty="0" err="1"/>
              <a:t>X,df</a:t>
            </a:r>
            <a:r>
              <a:rPr lang="en-US" dirty="0"/>
              <a:t>) returns the values of cumulative distribution functions at X with a given df: </a:t>
            </a:r>
            <a:r>
              <a:rPr lang="en-US" dirty="0">
                <a:solidFill>
                  <a:srgbClr val="0070C0"/>
                </a:solidFill>
              </a:rPr>
              <a:t>Useful for calculating p-value</a:t>
            </a:r>
          </a:p>
          <a:p>
            <a:endParaRPr lang="en-US" dirty="0"/>
          </a:p>
          <a:p>
            <a:r>
              <a:rPr lang="en-US" dirty="0" err="1"/>
              <a:t>tinv</a:t>
            </a:r>
            <a:r>
              <a:rPr lang="en-US" dirty="0"/>
              <a:t>(1-</a:t>
            </a:r>
            <a:r>
              <a:rPr lang="en-US" dirty="0">
                <a:latin typeface="Symbol" pitchFamily="2" charset="2"/>
              </a:rPr>
              <a:t>a</a:t>
            </a:r>
            <a:r>
              <a:rPr lang="en-US" dirty="0"/>
              <a:t>,df) returns the </a:t>
            </a:r>
            <a:r>
              <a:rPr lang="en-US" dirty="0">
                <a:solidFill>
                  <a:srgbClr val="0070C0"/>
                </a:solidFill>
              </a:rPr>
              <a:t>critical t-value </a:t>
            </a:r>
            <a:r>
              <a:rPr lang="en-US" dirty="0"/>
              <a:t>for a given</a:t>
            </a:r>
            <a:r>
              <a:rPr lang="en-US" dirty="0">
                <a:latin typeface="Symbol" pitchFamily="2" charset="2"/>
              </a:rPr>
              <a:t> a </a:t>
            </a:r>
            <a:r>
              <a:rPr lang="en-US" dirty="0"/>
              <a:t>and df</a:t>
            </a:r>
            <a:endParaRPr lang="en-US" dirty="0">
              <a:solidFill>
                <a:srgbClr val="0070C0"/>
              </a:solidFill>
            </a:endParaRPr>
          </a:p>
          <a:p>
            <a:endParaRPr lang="en-US" dirty="0"/>
          </a:p>
        </p:txBody>
      </p:sp>
    </p:spTree>
    <p:extLst>
      <p:ext uri="{BB962C8B-B14F-4D97-AF65-F5344CB8AC3E}">
        <p14:creationId xmlns:p14="http://schemas.microsoft.com/office/powerpoint/2010/main" val="32200907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9FFDC-03D4-F843-9A39-16027430BC13}"/>
              </a:ext>
            </a:extLst>
          </p:cNvPr>
          <p:cNvSpPr>
            <a:spLocks noGrp="1"/>
          </p:cNvSpPr>
          <p:nvPr>
            <p:ph type="title"/>
          </p:nvPr>
        </p:nvSpPr>
        <p:spPr/>
        <p:txBody>
          <a:bodyPr/>
          <a:lstStyle/>
          <a:p>
            <a:r>
              <a:rPr lang="en-US" dirty="0"/>
              <a:t>Useful Python functions</a:t>
            </a:r>
          </a:p>
        </p:txBody>
      </p:sp>
      <p:sp>
        <p:nvSpPr>
          <p:cNvPr id="3" name="Content Placeholder 2">
            <a:extLst>
              <a:ext uri="{FF2B5EF4-FFF2-40B4-BE49-F238E27FC236}">
                <a16:creationId xmlns:a16="http://schemas.microsoft.com/office/drawing/2014/main" id="{E20FB4DA-CB2B-534E-B673-BD7BA5B9B6B5}"/>
              </a:ext>
            </a:extLst>
          </p:cNvPr>
          <p:cNvSpPr>
            <a:spLocks noGrp="1"/>
          </p:cNvSpPr>
          <p:nvPr>
            <p:ph idx="1"/>
          </p:nvPr>
        </p:nvSpPr>
        <p:spPr/>
        <p:txBody>
          <a:bodyPr>
            <a:normAutofit fontScale="92500" lnSpcReduction="10000"/>
          </a:bodyPr>
          <a:lstStyle/>
          <a:p>
            <a:r>
              <a:rPr lang="en-US" dirty="0"/>
              <a:t>We will use stats library from </a:t>
            </a:r>
            <a:r>
              <a:rPr lang="en-US" dirty="0" err="1"/>
              <a:t>scipy</a:t>
            </a:r>
            <a:r>
              <a:rPr lang="en-US" dirty="0"/>
              <a:t> included in anaconda</a:t>
            </a:r>
          </a:p>
          <a:p>
            <a:r>
              <a:rPr lang="en-US" dirty="0">
                <a:solidFill>
                  <a:srgbClr val="0070C0"/>
                </a:solidFill>
              </a:rPr>
              <a:t>from </a:t>
            </a:r>
            <a:r>
              <a:rPr lang="en-US" dirty="0" err="1">
                <a:solidFill>
                  <a:srgbClr val="0070C0"/>
                </a:solidFill>
              </a:rPr>
              <a:t>scipy</a:t>
            </a:r>
            <a:r>
              <a:rPr lang="en-US" dirty="0">
                <a:solidFill>
                  <a:srgbClr val="0070C0"/>
                </a:solidFill>
              </a:rPr>
              <a:t> import stats</a:t>
            </a:r>
          </a:p>
          <a:p>
            <a:endParaRPr lang="en-US" dirty="0"/>
          </a:p>
          <a:p>
            <a:r>
              <a:rPr lang="en-US" dirty="0" err="1"/>
              <a:t>stats.t.pdf</a:t>
            </a:r>
            <a:r>
              <a:rPr lang="en-US" dirty="0"/>
              <a:t>(</a:t>
            </a:r>
            <a:r>
              <a:rPr lang="en-US" dirty="0" err="1"/>
              <a:t>X,df</a:t>
            </a:r>
            <a:r>
              <a:rPr lang="en-US" dirty="0"/>
              <a:t>) returns the values of t-distribution at X with a given degree of freedom (df)</a:t>
            </a:r>
          </a:p>
          <a:p>
            <a:endParaRPr lang="en-US" dirty="0"/>
          </a:p>
          <a:p>
            <a:r>
              <a:rPr lang="en-US" dirty="0" err="1"/>
              <a:t>stats.t.cdf</a:t>
            </a:r>
            <a:r>
              <a:rPr lang="en-US" dirty="0"/>
              <a:t>(</a:t>
            </a:r>
            <a:r>
              <a:rPr lang="en-US" dirty="0" err="1"/>
              <a:t>X,df</a:t>
            </a:r>
            <a:r>
              <a:rPr lang="en-US" dirty="0"/>
              <a:t>) returns the values of cumulative distribution functions at X with a given df: </a:t>
            </a:r>
            <a:r>
              <a:rPr lang="en-US" dirty="0">
                <a:solidFill>
                  <a:srgbClr val="0070C0"/>
                </a:solidFill>
              </a:rPr>
              <a:t>Useful for calculating p-value</a:t>
            </a:r>
          </a:p>
          <a:p>
            <a:endParaRPr lang="en-US" dirty="0"/>
          </a:p>
          <a:p>
            <a:r>
              <a:rPr lang="en-US" dirty="0" err="1"/>
              <a:t>stats.t.ppf</a:t>
            </a:r>
            <a:r>
              <a:rPr lang="en-US" dirty="0"/>
              <a:t>(1-</a:t>
            </a:r>
            <a:r>
              <a:rPr lang="en-US" dirty="0">
                <a:latin typeface="Symbol" pitchFamily="2" charset="2"/>
              </a:rPr>
              <a:t>a</a:t>
            </a:r>
            <a:r>
              <a:rPr lang="en-US" dirty="0"/>
              <a:t>,df) returns the </a:t>
            </a:r>
            <a:r>
              <a:rPr lang="en-US" dirty="0">
                <a:solidFill>
                  <a:srgbClr val="0070C0"/>
                </a:solidFill>
              </a:rPr>
              <a:t>critical t-value </a:t>
            </a:r>
            <a:r>
              <a:rPr lang="en-US" dirty="0"/>
              <a:t>for a given</a:t>
            </a:r>
            <a:r>
              <a:rPr lang="en-US" dirty="0">
                <a:latin typeface="Symbol" pitchFamily="2" charset="2"/>
              </a:rPr>
              <a:t> a </a:t>
            </a:r>
            <a:r>
              <a:rPr lang="en-US" dirty="0"/>
              <a:t>and df</a:t>
            </a:r>
          </a:p>
          <a:p>
            <a:endParaRPr lang="en-US" dirty="0"/>
          </a:p>
        </p:txBody>
      </p:sp>
    </p:spTree>
    <p:extLst>
      <p:ext uri="{BB962C8B-B14F-4D97-AF65-F5344CB8AC3E}">
        <p14:creationId xmlns:p14="http://schemas.microsoft.com/office/powerpoint/2010/main" val="37873025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E11DF-4CF3-4643-A67A-56721380A565}"/>
              </a:ext>
            </a:extLst>
          </p:cNvPr>
          <p:cNvSpPr>
            <a:spLocks noGrp="1"/>
          </p:cNvSpPr>
          <p:nvPr>
            <p:ph type="title"/>
          </p:nvPr>
        </p:nvSpPr>
        <p:spPr/>
        <p:txBody>
          <a:bodyPr/>
          <a:lstStyle/>
          <a:p>
            <a:r>
              <a:rPr lang="en-US" dirty="0"/>
              <a:t>Comparing samples statistics</a:t>
            </a:r>
          </a:p>
        </p:txBody>
      </p:sp>
      <p:sp>
        <p:nvSpPr>
          <p:cNvPr id="3" name="Content Placeholder 2">
            <a:extLst>
              <a:ext uri="{FF2B5EF4-FFF2-40B4-BE49-F238E27FC236}">
                <a16:creationId xmlns:a16="http://schemas.microsoft.com/office/drawing/2014/main" id="{909A5E38-4387-254D-990A-9A3AE780F21D}"/>
              </a:ext>
            </a:extLst>
          </p:cNvPr>
          <p:cNvSpPr>
            <a:spLocks noGrp="1"/>
          </p:cNvSpPr>
          <p:nvPr>
            <p:ph idx="1"/>
          </p:nvPr>
        </p:nvSpPr>
        <p:spPr/>
        <p:txBody>
          <a:bodyPr/>
          <a:lstStyle/>
          <a:p>
            <a:r>
              <a:rPr lang="en-US" dirty="0"/>
              <a:t>Assume you want to compare 2 groups of samples</a:t>
            </a:r>
          </a:p>
          <a:p>
            <a:endParaRPr lang="en-US" dirty="0"/>
          </a:p>
        </p:txBody>
      </p:sp>
      <p:pic>
        <p:nvPicPr>
          <p:cNvPr id="5" name="Picture 4">
            <a:extLst>
              <a:ext uri="{FF2B5EF4-FFF2-40B4-BE49-F238E27FC236}">
                <a16:creationId xmlns:a16="http://schemas.microsoft.com/office/drawing/2014/main" id="{2927650B-3463-9942-967D-CDEEC3E9ED79}"/>
              </a:ext>
            </a:extLst>
          </p:cNvPr>
          <p:cNvPicPr>
            <a:picLocks noChangeAspect="1"/>
          </p:cNvPicPr>
          <p:nvPr/>
        </p:nvPicPr>
        <p:blipFill>
          <a:blip r:embed="rId2"/>
          <a:stretch>
            <a:fillRect/>
          </a:stretch>
        </p:blipFill>
        <p:spPr>
          <a:xfrm>
            <a:off x="5373189" y="1866119"/>
            <a:ext cx="3356246" cy="1682308"/>
          </a:xfrm>
          <a:prstGeom prst="rect">
            <a:avLst/>
          </a:prstGeom>
        </p:spPr>
      </p:pic>
      <p:pic>
        <p:nvPicPr>
          <p:cNvPr id="7" name="Picture 6">
            <a:extLst>
              <a:ext uri="{FF2B5EF4-FFF2-40B4-BE49-F238E27FC236}">
                <a16:creationId xmlns:a16="http://schemas.microsoft.com/office/drawing/2014/main" id="{D04C30D9-9C4D-A647-AE87-29782588EB31}"/>
              </a:ext>
            </a:extLst>
          </p:cNvPr>
          <p:cNvPicPr>
            <a:picLocks noChangeAspect="1"/>
          </p:cNvPicPr>
          <p:nvPr/>
        </p:nvPicPr>
        <p:blipFill>
          <a:blip r:embed="rId3"/>
          <a:stretch>
            <a:fillRect/>
          </a:stretch>
        </p:blipFill>
        <p:spPr>
          <a:xfrm>
            <a:off x="3560717" y="1866119"/>
            <a:ext cx="2857500" cy="2730500"/>
          </a:xfrm>
          <a:prstGeom prst="rect">
            <a:avLst/>
          </a:prstGeom>
        </p:spPr>
      </p:pic>
      <p:pic>
        <p:nvPicPr>
          <p:cNvPr id="9" name="Picture 8">
            <a:extLst>
              <a:ext uri="{FF2B5EF4-FFF2-40B4-BE49-F238E27FC236}">
                <a16:creationId xmlns:a16="http://schemas.microsoft.com/office/drawing/2014/main" id="{460CB965-A315-814C-8DBD-CA2812364995}"/>
              </a:ext>
            </a:extLst>
          </p:cNvPr>
          <p:cNvPicPr>
            <a:picLocks noChangeAspect="1"/>
          </p:cNvPicPr>
          <p:nvPr/>
        </p:nvPicPr>
        <p:blipFill>
          <a:blip r:embed="rId4"/>
          <a:stretch>
            <a:fillRect/>
          </a:stretch>
        </p:blipFill>
        <p:spPr>
          <a:xfrm>
            <a:off x="812504" y="1866119"/>
            <a:ext cx="2784134" cy="1964871"/>
          </a:xfrm>
          <a:prstGeom prst="rect">
            <a:avLst/>
          </a:prstGeom>
        </p:spPr>
      </p:pic>
    </p:spTree>
    <p:extLst>
      <p:ext uri="{BB962C8B-B14F-4D97-AF65-F5344CB8AC3E}">
        <p14:creationId xmlns:p14="http://schemas.microsoft.com/office/powerpoint/2010/main" val="34230894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E11DF-4CF3-4643-A67A-56721380A565}"/>
              </a:ext>
            </a:extLst>
          </p:cNvPr>
          <p:cNvSpPr>
            <a:spLocks noGrp="1"/>
          </p:cNvSpPr>
          <p:nvPr>
            <p:ph type="title"/>
          </p:nvPr>
        </p:nvSpPr>
        <p:spPr/>
        <p:txBody>
          <a:bodyPr/>
          <a:lstStyle/>
          <a:p>
            <a:r>
              <a:rPr lang="en-US" dirty="0"/>
              <a:t>Comparing 2 sample statistics</a:t>
            </a:r>
          </a:p>
        </p:txBody>
      </p:sp>
      <p:sp>
        <p:nvSpPr>
          <p:cNvPr id="3" name="Content Placeholder 2">
            <a:extLst>
              <a:ext uri="{FF2B5EF4-FFF2-40B4-BE49-F238E27FC236}">
                <a16:creationId xmlns:a16="http://schemas.microsoft.com/office/drawing/2014/main" id="{909A5E38-4387-254D-990A-9A3AE780F21D}"/>
              </a:ext>
            </a:extLst>
          </p:cNvPr>
          <p:cNvSpPr>
            <a:spLocks noGrp="1"/>
          </p:cNvSpPr>
          <p:nvPr>
            <p:ph idx="1"/>
          </p:nvPr>
        </p:nvSpPr>
        <p:spPr/>
        <p:txBody>
          <a:bodyPr/>
          <a:lstStyle/>
          <a:p>
            <a:r>
              <a:rPr lang="en-US" dirty="0"/>
              <a:t>Assume you want to compare 2 groups of samples</a:t>
            </a:r>
          </a:p>
          <a:p>
            <a:endParaRPr lang="en-US" dirty="0"/>
          </a:p>
          <a:p>
            <a:r>
              <a:rPr lang="en-US" dirty="0"/>
              <a:t>Is 2010s warmer than 1990s in Atlanta?</a:t>
            </a:r>
          </a:p>
          <a:p>
            <a:r>
              <a:rPr lang="en-US" dirty="0"/>
              <a:t>Is the climate of Atlanta and Athens different?</a:t>
            </a:r>
          </a:p>
          <a:p>
            <a:r>
              <a:rPr lang="en-US" dirty="0"/>
              <a:t>Are the two instruments (satellite, ocean prove, air pollution data, two different analysis methods </a:t>
            </a:r>
            <a:r>
              <a:rPr lang="en-US" dirty="0" err="1"/>
              <a:t>etc</a:t>
            </a:r>
            <a:r>
              <a:rPr lang="en-US" dirty="0"/>
              <a:t>) measuring the same signal?</a:t>
            </a:r>
          </a:p>
          <a:p>
            <a:r>
              <a:rPr lang="en-US" dirty="0"/>
              <a:t>Wide applications: two types of drugs, two weight loss programs, two types of </a:t>
            </a:r>
            <a:r>
              <a:rPr lang="en-US" dirty="0" err="1"/>
              <a:t>xyz</a:t>
            </a:r>
            <a:r>
              <a:rPr lang="en-US" dirty="0"/>
              <a:t>…</a:t>
            </a:r>
          </a:p>
          <a:p>
            <a:pPr marL="0" indent="0">
              <a:buNone/>
            </a:pPr>
            <a:endParaRPr lang="en-US" dirty="0"/>
          </a:p>
        </p:txBody>
      </p:sp>
    </p:spTree>
    <p:extLst>
      <p:ext uri="{BB962C8B-B14F-4D97-AF65-F5344CB8AC3E}">
        <p14:creationId xmlns:p14="http://schemas.microsoft.com/office/powerpoint/2010/main" val="29251116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775E02A-0F1C-414A-A017-AE6956F6D0BB}"/>
              </a:ext>
            </a:extLst>
          </p:cNvPr>
          <p:cNvSpPr/>
          <p:nvPr/>
        </p:nvSpPr>
        <p:spPr>
          <a:xfrm>
            <a:off x="1216617" y="3254645"/>
            <a:ext cx="7214461" cy="147928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9E11DF-4CF3-4643-A67A-56721380A565}"/>
              </a:ext>
            </a:extLst>
          </p:cNvPr>
          <p:cNvSpPr>
            <a:spLocks noGrp="1"/>
          </p:cNvSpPr>
          <p:nvPr>
            <p:ph type="title"/>
          </p:nvPr>
        </p:nvSpPr>
        <p:spPr/>
        <p:txBody>
          <a:bodyPr/>
          <a:lstStyle/>
          <a:p>
            <a:r>
              <a:rPr lang="en-US" dirty="0"/>
              <a:t>Comparing sample statistics</a:t>
            </a:r>
          </a:p>
        </p:txBody>
      </p:sp>
      <p:sp>
        <p:nvSpPr>
          <p:cNvPr id="3" name="Content Placeholder 2">
            <a:extLst>
              <a:ext uri="{FF2B5EF4-FFF2-40B4-BE49-F238E27FC236}">
                <a16:creationId xmlns:a16="http://schemas.microsoft.com/office/drawing/2014/main" id="{909A5E38-4387-254D-990A-9A3AE780F21D}"/>
              </a:ext>
            </a:extLst>
          </p:cNvPr>
          <p:cNvSpPr>
            <a:spLocks noGrp="1"/>
          </p:cNvSpPr>
          <p:nvPr>
            <p:ph idx="1"/>
          </p:nvPr>
        </p:nvSpPr>
        <p:spPr/>
        <p:txBody>
          <a:bodyPr/>
          <a:lstStyle/>
          <a:p>
            <a:r>
              <a:rPr lang="en-US" dirty="0"/>
              <a:t>Assume you want to compare 2 groups of samples</a:t>
            </a:r>
          </a:p>
          <a:p>
            <a:endParaRPr lang="en-US" dirty="0"/>
          </a:p>
          <a:p>
            <a:r>
              <a:rPr lang="en-US" dirty="0"/>
              <a:t>Sample size N</a:t>
            </a:r>
            <a:r>
              <a:rPr lang="en-US" baseline="-25000" dirty="0"/>
              <a:t>1</a:t>
            </a:r>
            <a:r>
              <a:rPr lang="en-US" dirty="0"/>
              <a:t> and N</a:t>
            </a:r>
            <a:r>
              <a:rPr lang="en-US" baseline="-25000" dirty="0"/>
              <a:t>2</a:t>
            </a:r>
            <a:r>
              <a:rPr lang="en-US" dirty="0"/>
              <a:t>, means x</a:t>
            </a:r>
            <a:r>
              <a:rPr lang="en-US" baseline="-25000" dirty="0"/>
              <a:t>1</a:t>
            </a:r>
            <a:r>
              <a:rPr lang="en-US" dirty="0"/>
              <a:t> and x</a:t>
            </a:r>
            <a:r>
              <a:rPr lang="en-US" baseline="-25000" dirty="0"/>
              <a:t>2</a:t>
            </a:r>
            <a:r>
              <a:rPr lang="en-US" dirty="0"/>
              <a:t>, standard deviation s</a:t>
            </a:r>
            <a:r>
              <a:rPr lang="en-US" baseline="-25000" dirty="0"/>
              <a:t>1</a:t>
            </a:r>
            <a:r>
              <a:rPr lang="en-US" dirty="0"/>
              <a:t> and s</a:t>
            </a:r>
            <a:r>
              <a:rPr lang="en-US" baseline="-25000" dirty="0"/>
              <a:t>2</a:t>
            </a:r>
            <a:endParaRPr lang="en-US" dirty="0"/>
          </a:p>
          <a:p>
            <a:r>
              <a:rPr lang="en-US" dirty="0"/>
              <a:t>Null hypothesis: the two samples are coming from the same population (x</a:t>
            </a:r>
            <a:r>
              <a:rPr lang="en-US" baseline="-25000" dirty="0"/>
              <a:t>1</a:t>
            </a:r>
            <a:r>
              <a:rPr lang="en-US" dirty="0"/>
              <a:t> = x</a:t>
            </a:r>
            <a:r>
              <a:rPr lang="en-US" baseline="-25000" dirty="0"/>
              <a:t>2</a:t>
            </a:r>
            <a:r>
              <a:rPr lang="en-US" dirty="0"/>
              <a:t>)</a:t>
            </a:r>
          </a:p>
          <a:p>
            <a:pPr marL="0" indent="0">
              <a:buNone/>
            </a:pPr>
            <a:endParaRPr lang="en-US" dirty="0"/>
          </a:p>
        </p:txBody>
      </p:sp>
      <p:pic>
        <p:nvPicPr>
          <p:cNvPr id="4" name="Picture 3">
            <a:extLst>
              <a:ext uri="{FF2B5EF4-FFF2-40B4-BE49-F238E27FC236}">
                <a16:creationId xmlns:a16="http://schemas.microsoft.com/office/drawing/2014/main" id="{1BDD80E1-EBBB-3844-BDBB-B9E8FF809B55}"/>
              </a:ext>
            </a:extLst>
          </p:cNvPr>
          <p:cNvPicPr>
            <a:picLocks noChangeAspect="1"/>
          </p:cNvPicPr>
          <p:nvPr/>
        </p:nvPicPr>
        <p:blipFill>
          <a:blip r:embed="rId2"/>
          <a:stretch>
            <a:fillRect/>
          </a:stretch>
        </p:blipFill>
        <p:spPr>
          <a:xfrm>
            <a:off x="1505494" y="3425826"/>
            <a:ext cx="2779123" cy="1109495"/>
          </a:xfrm>
          <a:prstGeom prst="rect">
            <a:avLst/>
          </a:prstGeom>
        </p:spPr>
      </p:pic>
      <p:pic>
        <p:nvPicPr>
          <p:cNvPr id="5" name="Picture 4">
            <a:extLst>
              <a:ext uri="{FF2B5EF4-FFF2-40B4-BE49-F238E27FC236}">
                <a16:creationId xmlns:a16="http://schemas.microsoft.com/office/drawing/2014/main" id="{9DCA814E-EBED-0448-8CFF-755068E46E64}"/>
              </a:ext>
            </a:extLst>
          </p:cNvPr>
          <p:cNvPicPr>
            <a:picLocks noChangeAspect="1"/>
          </p:cNvPicPr>
          <p:nvPr/>
        </p:nvPicPr>
        <p:blipFill>
          <a:blip r:embed="rId3"/>
          <a:stretch>
            <a:fillRect/>
          </a:stretch>
        </p:blipFill>
        <p:spPr>
          <a:xfrm>
            <a:off x="5123723" y="3425826"/>
            <a:ext cx="2892721" cy="998128"/>
          </a:xfrm>
          <a:prstGeom prst="rect">
            <a:avLst/>
          </a:prstGeom>
        </p:spPr>
      </p:pic>
    </p:spTree>
    <p:extLst>
      <p:ext uri="{BB962C8B-B14F-4D97-AF65-F5344CB8AC3E}">
        <p14:creationId xmlns:p14="http://schemas.microsoft.com/office/powerpoint/2010/main" val="27171493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E11DF-4CF3-4643-A67A-56721380A565}"/>
              </a:ext>
            </a:extLst>
          </p:cNvPr>
          <p:cNvSpPr>
            <a:spLocks noGrp="1"/>
          </p:cNvSpPr>
          <p:nvPr>
            <p:ph type="title"/>
          </p:nvPr>
        </p:nvSpPr>
        <p:spPr/>
        <p:txBody>
          <a:bodyPr/>
          <a:lstStyle/>
          <a:p>
            <a:r>
              <a:rPr lang="en-US" dirty="0"/>
              <a:t>Confidence Interval</a:t>
            </a:r>
          </a:p>
        </p:txBody>
      </p:sp>
      <p:sp>
        <p:nvSpPr>
          <p:cNvPr id="3" name="Content Placeholder 2">
            <a:extLst>
              <a:ext uri="{FF2B5EF4-FFF2-40B4-BE49-F238E27FC236}">
                <a16:creationId xmlns:a16="http://schemas.microsoft.com/office/drawing/2014/main" id="{909A5E38-4387-254D-990A-9A3AE780F21D}"/>
              </a:ext>
            </a:extLst>
          </p:cNvPr>
          <p:cNvSpPr>
            <a:spLocks noGrp="1"/>
          </p:cNvSpPr>
          <p:nvPr>
            <p:ph idx="1"/>
          </p:nvPr>
        </p:nvSpPr>
        <p:spPr/>
        <p:txBody>
          <a:bodyPr/>
          <a:lstStyle/>
          <a:p>
            <a:r>
              <a:rPr lang="en-US" dirty="0"/>
              <a:t>You don’t know the true mean value. However, you can take multiple, independent samples and make a statistical statement. </a:t>
            </a:r>
          </a:p>
          <a:p>
            <a:endParaRPr lang="en-US" dirty="0"/>
          </a:p>
          <a:p>
            <a:r>
              <a:rPr lang="en-US" dirty="0"/>
              <a:t>Example: N measurements with mean M and standard deviation S. </a:t>
            </a:r>
          </a:p>
          <a:p>
            <a:endParaRPr lang="en-US" dirty="0"/>
          </a:p>
          <a:p>
            <a:r>
              <a:rPr lang="en-US" dirty="0"/>
              <a:t>What is the 95% confidence interval on true mean (</a:t>
            </a:r>
            <a:r>
              <a:rPr lang="en-US" dirty="0">
                <a:latin typeface="Symbol" pitchFamily="2" charset="2"/>
              </a:rPr>
              <a:t>m</a:t>
            </a:r>
            <a:r>
              <a:rPr lang="en-US" dirty="0"/>
              <a:t>)?</a:t>
            </a:r>
          </a:p>
        </p:txBody>
      </p:sp>
    </p:spTree>
    <p:extLst>
      <p:ext uri="{BB962C8B-B14F-4D97-AF65-F5344CB8AC3E}">
        <p14:creationId xmlns:p14="http://schemas.microsoft.com/office/powerpoint/2010/main" val="2084008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DD2C1-B663-094B-B21C-251630FA8958}"/>
              </a:ext>
            </a:extLst>
          </p:cNvPr>
          <p:cNvSpPr>
            <a:spLocks noGrp="1"/>
          </p:cNvSpPr>
          <p:nvPr>
            <p:ph type="title"/>
          </p:nvPr>
        </p:nvSpPr>
        <p:spPr>
          <a:xfrm>
            <a:off x="1424929" y="239010"/>
            <a:ext cx="6065242" cy="994172"/>
          </a:xfrm>
        </p:spPr>
        <p:txBody>
          <a:bodyPr/>
          <a:lstStyle/>
          <a:p>
            <a:pPr algn="ctr"/>
            <a:r>
              <a:rPr lang="en-US" dirty="0"/>
              <a:t>What is a hypothesis?</a:t>
            </a:r>
          </a:p>
        </p:txBody>
      </p:sp>
      <p:sp>
        <p:nvSpPr>
          <p:cNvPr id="4" name="Content Placeholder 3">
            <a:extLst>
              <a:ext uri="{FF2B5EF4-FFF2-40B4-BE49-F238E27FC236}">
                <a16:creationId xmlns:a16="http://schemas.microsoft.com/office/drawing/2014/main" id="{D2C2A6AB-92AD-C24F-BE9F-FDD7427E806B}"/>
              </a:ext>
            </a:extLst>
          </p:cNvPr>
          <p:cNvSpPr>
            <a:spLocks noGrp="1"/>
          </p:cNvSpPr>
          <p:nvPr>
            <p:ph idx="1"/>
          </p:nvPr>
        </p:nvSpPr>
        <p:spPr>
          <a:xfrm>
            <a:off x="1686187" y="1369219"/>
            <a:ext cx="6065242" cy="3263504"/>
          </a:xfrm>
        </p:spPr>
        <p:txBody>
          <a:bodyPr/>
          <a:lstStyle/>
          <a:p>
            <a:r>
              <a:rPr lang="en-US" dirty="0"/>
              <a:t>Null Hypothesis states that there is no meaningful relationship. It is usually the opposite of what you want to demonstrate. </a:t>
            </a:r>
          </a:p>
          <a:p>
            <a:endParaRPr lang="en-US" dirty="0"/>
          </a:p>
        </p:txBody>
      </p:sp>
    </p:spTree>
    <p:extLst>
      <p:ext uri="{BB962C8B-B14F-4D97-AF65-F5344CB8AC3E}">
        <p14:creationId xmlns:p14="http://schemas.microsoft.com/office/powerpoint/2010/main" val="18197998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40F9BD8-45B9-7349-AFE6-10660694ED2F}"/>
              </a:ext>
            </a:extLst>
          </p:cNvPr>
          <p:cNvSpPr/>
          <p:nvPr/>
        </p:nvSpPr>
        <p:spPr>
          <a:xfrm>
            <a:off x="1828800" y="3711844"/>
            <a:ext cx="5261675" cy="92087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9E11DF-4CF3-4643-A67A-56721380A565}"/>
              </a:ext>
            </a:extLst>
          </p:cNvPr>
          <p:cNvSpPr>
            <a:spLocks noGrp="1"/>
          </p:cNvSpPr>
          <p:nvPr>
            <p:ph type="title"/>
          </p:nvPr>
        </p:nvSpPr>
        <p:spPr/>
        <p:txBody>
          <a:bodyPr/>
          <a:lstStyle/>
          <a:p>
            <a:r>
              <a:rPr lang="en-US" dirty="0"/>
              <a:t>Confidence Interval</a:t>
            </a:r>
          </a:p>
        </p:txBody>
      </p:sp>
      <p:sp>
        <p:nvSpPr>
          <p:cNvPr id="3" name="Content Placeholder 2">
            <a:extLst>
              <a:ext uri="{FF2B5EF4-FFF2-40B4-BE49-F238E27FC236}">
                <a16:creationId xmlns:a16="http://schemas.microsoft.com/office/drawing/2014/main" id="{909A5E38-4387-254D-990A-9A3AE780F21D}"/>
              </a:ext>
            </a:extLst>
          </p:cNvPr>
          <p:cNvSpPr>
            <a:spLocks noGrp="1"/>
          </p:cNvSpPr>
          <p:nvPr>
            <p:ph idx="1"/>
          </p:nvPr>
        </p:nvSpPr>
        <p:spPr/>
        <p:txBody>
          <a:bodyPr/>
          <a:lstStyle/>
          <a:p>
            <a:pPr marL="457200" indent="-457200">
              <a:buFont typeface="+mj-lt"/>
              <a:buAutoNum type="arabicPeriod"/>
            </a:pPr>
            <a:r>
              <a:rPr lang="en-US" dirty="0"/>
              <a:t>Calculate the SE</a:t>
            </a:r>
          </a:p>
          <a:p>
            <a:pPr marL="457200" indent="-457200">
              <a:buFont typeface="+mj-lt"/>
              <a:buAutoNum type="arabicPeriod"/>
            </a:pPr>
            <a:endParaRPr lang="en-US" dirty="0"/>
          </a:p>
          <a:p>
            <a:pPr marL="457200" indent="-457200">
              <a:buFont typeface="+mj-lt"/>
              <a:buAutoNum type="arabicPeriod"/>
            </a:pPr>
            <a:r>
              <a:rPr lang="en-US" dirty="0"/>
              <a:t>Calculate the degree of freedom (df = N-1)</a:t>
            </a:r>
          </a:p>
          <a:p>
            <a:pPr marL="457200" indent="-457200">
              <a:buFont typeface="+mj-lt"/>
              <a:buAutoNum type="arabicPeriod"/>
            </a:pPr>
            <a:r>
              <a:rPr lang="en-US" dirty="0"/>
              <a:t>Calculate the critical region: you can use Gaussian if N &gt; 30, otherwise use the t-distribution. For 95% CI, it would be 97.5 percentile t-value (assuming two-tailed). </a:t>
            </a:r>
          </a:p>
        </p:txBody>
      </p:sp>
      <p:pic>
        <p:nvPicPr>
          <p:cNvPr id="4" name="Picture 3">
            <a:extLst>
              <a:ext uri="{FF2B5EF4-FFF2-40B4-BE49-F238E27FC236}">
                <a16:creationId xmlns:a16="http://schemas.microsoft.com/office/drawing/2014/main" id="{55A56C30-F8CF-3944-B8C5-A6E81C7D8F62}"/>
              </a:ext>
            </a:extLst>
          </p:cNvPr>
          <p:cNvPicPr>
            <a:picLocks noChangeAspect="1"/>
          </p:cNvPicPr>
          <p:nvPr/>
        </p:nvPicPr>
        <p:blipFill>
          <a:blip r:embed="rId2"/>
          <a:stretch>
            <a:fillRect/>
          </a:stretch>
        </p:blipFill>
        <p:spPr>
          <a:xfrm>
            <a:off x="2214336" y="3960585"/>
            <a:ext cx="4279900" cy="444500"/>
          </a:xfrm>
          <a:prstGeom prst="rect">
            <a:avLst/>
          </a:prstGeom>
        </p:spPr>
      </p:pic>
      <p:pic>
        <p:nvPicPr>
          <p:cNvPr id="8" name="Picture 7">
            <a:extLst>
              <a:ext uri="{FF2B5EF4-FFF2-40B4-BE49-F238E27FC236}">
                <a16:creationId xmlns:a16="http://schemas.microsoft.com/office/drawing/2014/main" id="{EAEF1945-CB8F-B243-A9E2-4B76621185E0}"/>
              </a:ext>
            </a:extLst>
          </p:cNvPr>
          <p:cNvPicPr>
            <a:picLocks noChangeAspect="1"/>
          </p:cNvPicPr>
          <p:nvPr/>
        </p:nvPicPr>
        <p:blipFill>
          <a:blip r:embed="rId3"/>
          <a:stretch>
            <a:fillRect/>
          </a:stretch>
        </p:blipFill>
        <p:spPr>
          <a:xfrm>
            <a:off x="3518761" y="1268016"/>
            <a:ext cx="2106478" cy="683681"/>
          </a:xfrm>
          <a:prstGeom prst="rect">
            <a:avLst/>
          </a:prstGeom>
        </p:spPr>
      </p:pic>
    </p:spTree>
    <p:extLst>
      <p:ext uri="{BB962C8B-B14F-4D97-AF65-F5344CB8AC3E}">
        <p14:creationId xmlns:p14="http://schemas.microsoft.com/office/powerpoint/2010/main" val="3118429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DD2C1-B663-094B-B21C-251630FA8958}"/>
              </a:ext>
            </a:extLst>
          </p:cNvPr>
          <p:cNvSpPr>
            <a:spLocks noGrp="1"/>
          </p:cNvSpPr>
          <p:nvPr>
            <p:ph type="title"/>
          </p:nvPr>
        </p:nvSpPr>
        <p:spPr>
          <a:xfrm>
            <a:off x="1424929" y="239010"/>
            <a:ext cx="6065242" cy="994172"/>
          </a:xfrm>
        </p:spPr>
        <p:txBody>
          <a:bodyPr/>
          <a:lstStyle/>
          <a:p>
            <a:pPr algn="ctr"/>
            <a:r>
              <a:rPr lang="en-US" dirty="0"/>
              <a:t>What is a hypothesis?</a:t>
            </a:r>
          </a:p>
        </p:txBody>
      </p:sp>
      <p:sp>
        <p:nvSpPr>
          <p:cNvPr id="4" name="Content Placeholder 3">
            <a:extLst>
              <a:ext uri="{FF2B5EF4-FFF2-40B4-BE49-F238E27FC236}">
                <a16:creationId xmlns:a16="http://schemas.microsoft.com/office/drawing/2014/main" id="{D2C2A6AB-92AD-C24F-BE9F-FDD7427E806B}"/>
              </a:ext>
            </a:extLst>
          </p:cNvPr>
          <p:cNvSpPr>
            <a:spLocks noGrp="1"/>
          </p:cNvSpPr>
          <p:nvPr>
            <p:ph idx="1"/>
          </p:nvPr>
        </p:nvSpPr>
        <p:spPr>
          <a:xfrm>
            <a:off x="1686187" y="1369219"/>
            <a:ext cx="6065242" cy="3263504"/>
          </a:xfrm>
        </p:spPr>
        <p:txBody>
          <a:bodyPr/>
          <a:lstStyle/>
          <a:p>
            <a:r>
              <a:rPr lang="en-US" dirty="0"/>
              <a:t>Null Hypothesis states that there is no meaningful relationship. It is usually the opposite of what you want to demonstrate. </a:t>
            </a:r>
          </a:p>
          <a:p>
            <a:endParaRPr lang="en-US" dirty="0"/>
          </a:p>
          <a:p>
            <a:r>
              <a:rPr lang="en-US" dirty="0"/>
              <a:t>Alternative hypothesis is the opposite of null hypothesis. This is what you want to demonstrate. </a:t>
            </a:r>
          </a:p>
          <a:p>
            <a:endParaRPr lang="en-US" dirty="0"/>
          </a:p>
          <a:p>
            <a:r>
              <a:rPr lang="en-US" dirty="0"/>
              <a:t>If data can reject the null hypothesis, you accept the alternative. </a:t>
            </a:r>
          </a:p>
        </p:txBody>
      </p:sp>
    </p:spTree>
    <p:extLst>
      <p:ext uri="{BB962C8B-B14F-4D97-AF65-F5344CB8AC3E}">
        <p14:creationId xmlns:p14="http://schemas.microsoft.com/office/powerpoint/2010/main" val="12625327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DD2C1-B663-094B-B21C-251630FA8958}"/>
              </a:ext>
            </a:extLst>
          </p:cNvPr>
          <p:cNvSpPr>
            <a:spLocks noGrp="1"/>
          </p:cNvSpPr>
          <p:nvPr>
            <p:ph type="title"/>
          </p:nvPr>
        </p:nvSpPr>
        <p:spPr>
          <a:xfrm>
            <a:off x="1424929" y="239010"/>
            <a:ext cx="6065242" cy="994172"/>
          </a:xfrm>
        </p:spPr>
        <p:txBody>
          <a:bodyPr/>
          <a:lstStyle/>
          <a:p>
            <a:pPr algn="ctr"/>
            <a:r>
              <a:rPr lang="en-US" dirty="0"/>
              <a:t>What is a hypothesis?</a:t>
            </a:r>
          </a:p>
        </p:txBody>
      </p:sp>
      <p:sp>
        <p:nvSpPr>
          <p:cNvPr id="4" name="Content Placeholder 3">
            <a:extLst>
              <a:ext uri="{FF2B5EF4-FFF2-40B4-BE49-F238E27FC236}">
                <a16:creationId xmlns:a16="http://schemas.microsoft.com/office/drawing/2014/main" id="{D2C2A6AB-92AD-C24F-BE9F-FDD7427E806B}"/>
              </a:ext>
            </a:extLst>
          </p:cNvPr>
          <p:cNvSpPr>
            <a:spLocks noGrp="1"/>
          </p:cNvSpPr>
          <p:nvPr>
            <p:ph idx="1"/>
          </p:nvPr>
        </p:nvSpPr>
        <p:spPr>
          <a:xfrm>
            <a:off x="824795" y="1329462"/>
            <a:ext cx="7126509" cy="3401564"/>
          </a:xfrm>
        </p:spPr>
        <p:txBody>
          <a:bodyPr/>
          <a:lstStyle/>
          <a:p>
            <a:pPr marL="0" indent="0">
              <a:buNone/>
            </a:pPr>
            <a:r>
              <a:rPr lang="en-US" u="sng" dirty="0"/>
              <a:t>Examples</a:t>
            </a:r>
          </a:p>
          <a:p>
            <a:r>
              <a:rPr lang="en-US" dirty="0"/>
              <a:t>New drug vs. placebo</a:t>
            </a:r>
          </a:p>
          <a:p>
            <a:r>
              <a:rPr lang="en-US" dirty="0"/>
              <a:t>Growth of plants: mineral water vs. distilled water</a:t>
            </a:r>
          </a:p>
          <a:p>
            <a:r>
              <a:rPr lang="en-US" dirty="0"/>
              <a:t>Climate change and fishery production: does a warmer SST increase the global fish production?</a:t>
            </a:r>
          </a:p>
          <a:p>
            <a:r>
              <a:rPr lang="en-US" dirty="0"/>
              <a:t>Can you come up with one?</a:t>
            </a:r>
          </a:p>
        </p:txBody>
      </p:sp>
    </p:spTree>
    <p:extLst>
      <p:ext uri="{BB962C8B-B14F-4D97-AF65-F5344CB8AC3E}">
        <p14:creationId xmlns:p14="http://schemas.microsoft.com/office/powerpoint/2010/main" val="433276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a:xfrm>
            <a:off x="628650" y="273844"/>
            <a:ext cx="7886700" cy="688788"/>
          </a:xfrm>
        </p:spPr>
        <p:txBody>
          <a:bodyPr/>
          <a:lstStyle/>
          <a:p>
            <a:r>
              <a:rPr lang="en-US" dirty="0"/>
              <a:t>Application to Atlanta’s temperature data</a:t>
            </a:r>
          </a:p>
        </p:txBody>
      </p:sp>
      <p:sp>
        <p:nvSpPr>
          <p:cNvPr id="14" name="TextBox 13">
            <a:extLst>
              <a:ext uri="{FF2B5EF4-FFF2-40B4-BE49-F238E27FC236}">
                <a16:creationId xmlns:a16="http://schemas.microsoft.com/office/drawing/2014/main" id="{50BC1A3C-92F6-AB41-B159-3814154704D1}"/>
              </a:ext>
            </a:extLst>
          </p:cNvPr>
          <p:cNvSpPr txBox="1"/>
          <p:nvPr/>
        </p:nvSpPr>
        <p:spPr>
          <a:xfrm>
            <a:off x="5425020" y="1556087"/>
            <a:ext cx="3283857" cy="2031325"/>
          </a:xfrm>
          <a:prstGeom prst="rect">
            <a:avLst/>
          </a:prstGeom>
          <a:noFill/>
        </p:spPr>
        <p:txBody>
          <a:bodyPr wrap="square" rtlCol="0">
            <a:spAutoFit/>
          </a:bodyPr>
          <a:lstStyle/>
          <a:p>
            <a:r>
              <a:rPr lang="en-US" dirty="0"/>
              <a:t>Temperature of Atlanta appears to be warming up. </a:t>
            </a:r>
          </a:p>
          <a:p>
            <a:endParaRPr lang="en-US" dirty="0"/>
          </a:p>
          <a:p>
            <a:r>
              <a:rPr lang="en-US" dirty="0"/>
              <a:t>Is the last ~10 years significantly warmer than the long-term mean? </a:t>
            </a:r>
          </a:p>
          <a:p>
            <a:endParaRPr lang="en-US" dirty="0"/>
          </a:p>
        </p:txBody>
      </p:sp>
      <p:pic>
        <p:nvPicPr>
          <p:cNvPr id="3" name="Picture 2">
            <a:extLst>
              <a:ext uri="{FF2B5EF4-FFF2-40B4-BE49-F238E27FC236}">
                <a16:creationId xmlns:a16="http://schemas.microsoft.com/office/drawing/2014/main" id="{F0E6C047-2FFF-FBA7-74CD-5FB3F81EA0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655" y="1233515"/>
            <a:ext cx="5217814" cy="3578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9637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Application to Atlanta’s temperature data</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lstStyle/>
          <a:p>
            <a:pPr marL="0" indent="0">
              <a:buNone/>
            </a:pPr>
            <a:r>
              <a:rPr lang="en-US" u="sng" dirty="0"/>
              <a:t>The 5 steps</a:t>
            </a:r>
          </a:p>
          <a:p>
            <a:pPr marL="457200" indent="-457200">
              <a:buFont typeface="+mj-lt"/>
              <a:buAutoNum type="arabicPeriod"/>
            </a:pPr>
            <a:r>
              <a:rPr lang="en-US" dirty="0"/>
              <a:t>State your confidence level</a:t>
            </a:r>
          </a:p>
          <a:p>
            <a:pPr marL="457200" indent="-457200">
              <a:buFont typeface="+mj-lt"/>
              <a:buAutoNum type="arabicPeriod"/>
            </a:pPr>
            <a:r>
              <a:rPr lang="en-US" dirty="0"/>
              <a:t>State your null hypothesis and its alternative</a:t>
            </a:r>
          </a:p>
          <a:p>
            <a:pPr marL="457200" indent="-457200">
              <a:buFont typeface="+mj-lt"/>
              <a:buAutoNum type="arabicPeriod"/>
            </a:pPr>
            <a:r>
              <a:rPr lang="en-US" dirty="0"/>
              <a:t>State the statistics used</a:t>
            </a:r>
          </a:p>
          <a:p>
            <a:pPr marL="457200" indent="-457200">
              <a:buFont typeface="+mj-lt"/>
              <a:buAutoNum type="arabicPeriod"/>
            </a:pPr>
            <a:r>
              <a:rPr lang="en-US" dirty="0"/>
              <a:t>Determine the critical region</a:t>
            </a:r>
          </a:p>
          <a:p>
            <a:pPr marL="457200" indent="-457200">
              <a:buFont typeface="+mj-lt"/>
              <a:buAutoNum type="arabicPeriod"/>
            </a:pPr>
            <a:r>
              <a:rPr lang="en-US" dirty="0"/>
              <a:t>Evaluate whether the data is within or outside of the critical region</a:t>
            </a:r>
          </a:p>
          <a:p>
            <a:pPr marL="457200" indent="-457200">
              <a:buFont typeface="+mj-lt"/>
              <a:buAutoNum type="arabicPeriod"/>
            </a:pP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2759087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F210D-1C5F-A043-AD1A-EE8096B41E70}"/>
              </a:ext>
            </a:extLst>
          </p:cNvPr>
          <p:cNvSpPr>
            <a:spLocks noGrp="1"/>
          </p:cNvSpPr>
          <p:nvPr>
            <p:ph type="title"/>
          </p:nvPr>
        </p:nvSpPr>
        <p:spPr/>
        <p:txBody>
          <a:bodyPr/>
          <a:lstStyle/>
          <a:p>
            <a:pPr algn="ctr"/>
            <a:r>
              <a:rPr lang="en-US" dirty="0"/>
              <a:t>1. State your confidence level</a:t>
            </a:r>
          </a:p>
        </p:txBody>
      </p:sp>
      <p:sp>
        <p:nvSpPr>
          <p:cNvPr id="3" name="Content Placeholder 2">
            <a:extLst>
              <a:ext uri="{FF2B5EF4-FFF2-40B4-BE49-F238E27FC236}">
                <a16:creationId xmlns:a16="http://schemas.microsoft.com/office/drawing/2014/main" id="{1A23C817-F963-6249-BF2E-43509B3539B7}"/>
              </a:ext>
            </a:extLst>
          </p:cNvPr>
          <p:cNvSpPr>
            <a:spLocks noGrp="1"/>
          </p:cNvSpPr>
          <p:nvPr>
            <p:ph idx="1"/>
          </p:nvPr>
        </p:nvSpPr>
        <p:spPr>
          <a:xfrm>
            <a:off x="1497874" y="1369219"/>
            <a:ext cx="6148252" cy="3263504"/>
          </a:xfrm>
        </p:spPr>
        <p:txBody>
          <a:bodyPr>
            <a:normAutofit/>
          </a:bodyPr>
          <a:lstStyle/>
          <a:p>
            <a:r>
              <a:rPr lang="en-US" dirty="0"/>
              <a:t>It is important to set your confidence level first. This sets how extreme the data should be in order to reject the null hypothesis. </a:t>
            </a:r>
          </a:p>
          <a:p>
            <a:endParaRPr lang="en-US" dirty="0"/>
          </a:p>
          <a:p>
            <a:pPr marL="0" indent="0">
              <a:buNone/>
            </a:pPr>
            <a:r>
              <a:rPr lang="en-US" u="sng" dirty="0"/>
              <a:t>Example</a:t>
            </a:r>
          </a:p>
          <a:p>
            <a:r>
              <a:rPr lang="en-US" dirty="0"/>
              <a:t>95% confidence level means we reject null hypothesis if data is extreme beyond 95% of expected range. </a:t>
            </a:r>
          </a:p>
        </p:txBody>
      </p:sp>
    </p:spTree>
    <p:extLst>
      <p:ext uri="{BB962C8B-B14F-4D97-AF65-F5344CB8AC3E}">
        <p14:creationId xmlns:p14="http://schemas.microsoft.com/office/powerpoint/2010/main" val="37915066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5091</TotalTime>
  <Words>1847</Words>
  <Application>Microsoft Macintosh PowerPoint</Application>
  <PresentationFormat>On-screen Show (16:9)</PresentationFormat>
  <Paragraphs>213</Paragraphs>
  <Slides>40</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APPLE CHANCERY</vt:lpstr>
      <vt:lpstr>Arial</vt:lpstr>
      <vt:lpstr>Calibri</vt:lpstr>
      <vt:lpstr>Calibri Light</vt:lpstr>
      <vt:lpstr>Cambria Math</vt:lpstr>
      <vt:lpstr>Symbol</vt:lpstr>
      <vt:lpstr>Office Theme</vt:lpstr>
      <vt:lpstr>EAS2655 – Week 3</vt:lpstr>
      <vt:lpstr>What is a hypothesis?</vt:lpstr>
      <vt:lpstr>What is a hypothesis?</vt:lpstr>
      <vt:lpstr>What is a hypothesis?</vt:lpstr>
      <vt:lpstr>What is a hypothesis?</vt:lpstr>
      <vt:lpstr>What is a hypothesis?</vt:lpstr>
      <vt:lpstr>Application to Atlanta’s temperature data</vt:lpstr>
      <vt:lpstr>Application to Atlanta’s temperature data</vt:lpstr>
      <vt:lpstr>1. State your confidence level</vt:lpstr>
      <vt:lpstr>2. State the null hypothesis and its alternative</vt:lpstr>
      <vt:lpstr>3. State the statistics used. </vt:lpstr>
      <vt:lpstr>PowerPoint Presentation</vt:lpstr>
      <vt:lpstr>PowerPoint Presentation</vt:lpstr>
      <vt:lpstr>PowerPoint Presentation</vt:lpstr>
      <vt:lpstr>Student’s t-distribution</vt:lpstr>
      <vt:lpstr>Student’s t-distribution?</vt:lpstr>
      <vt:lpstr>Student’s t-distribution?</vt:lpstr>
      <vt:lpstr>Student’s t-distribution</vt:lpstr>
      <vt:lpstr>PowerPoint Presentation</vt:lpstr>
      <vt:lpstr>One-tailed test</vt:lpstr>
      <vt:lpstr>One-tailed test</vt:lpstr>
      <vt:lpstr>4. Determine the critical region</vt:lpstr>
      <vt:lpstr>Calculating the critical region</vt:lpstr>
      <vt:lpstr>Calculating the critical region</vt:lpstr>
      <vt:lpstr>Calculating the critical region</vt:lpstr>
      <vt:lpstr>5. Evaluate whether data is within the critical region</vt:lpstr>
      <vt:lpstr>5. Evaluate whether data is within the critical region</vt:lpstr>
      <vt:lpstr>5. Evaluate whether data is within the critical region</vt:lpstr>
      <vt:lpstr>Parametric vs Non-parametric statistics</vt:lpstr>
      <vt:lpstr>Parametric vs Non-parametric statistics</vt:lpstr>
      <vt:lpstr>Type I vs II errors</vt:lpstr>
      <vt:lpstr>Type I error</vt:lpstr>
      <vt:lpstr>Type II error</vt:lpstr>
      <vt:lpstr>Useful MATLAB functions</vt:lpstr>
      <vt:lpstr>Useful Python functions</vt:lpstr>
      <vt:lpstr>Comparing samples statistics</vt:lpstr>
      <vt:lpstr>Comparing 2 sample statistics</vt:lpstr>
      <vt:lpstr>Comparing sample statistics</vt:lpstr>
      <vt:lpstr>Confidence Interval</vt:lpstr>
      <vt:lpstr>Confidence Interval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EAS2655</dc:title>
  <dc:creator>Ito, Takamitsu</dc:creator>
  <cp:lastModifiedBy>Liu, Pengfei</cp:lastModifiedBy>
  <cp:revision>120</cp:revision>
  <dcterms:created xsi:type="dcterms:W3CDTF">2020-08-17T11:38:51Z</dcterms:created>
  <dcterms:modified xsi:type="dcterms:W3CDTF">2023-01-24T02:20:17Z</dcterms:modified>
</cp:coreProperties>
</file>

<file path=docProps/thumbnail.jpeg>
</file>